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309" r:id="rId3"/>
    <p:sldId id="313" r:id="rId4"/>
    <p:sldId id="314" r:id="rId5"/>
    <p:sldId id="310" r:id="rId6"/>
    <p:sldId id="318" r:id="rId7"/>
    <p:sldId id="325" r:id="rId8"/>
    <p:sldId id="319" r:id="rId9"/>
    <p:sldId id="324" r:id="rId10"/>
    <p:sldId id="320" r:id="rId11"/>
    <p:sldId id="315" r:id="rId12"/>
    <p:sldId id="316" r:id="rId13"/>
    <p:sldId id="317" r:id="rId14"/>
    <p:sldId id="322" r:id="rId15"/>
    <p:sldId id="321" r:id="rId16"/>
    <p:sldId id="292" r:id="rId17"/>
  </p:sldIdLst>
  <p:sldSz cx="12193588" cy="6858000"/>
  <p:notesSz cx="7099300" cy="10234613"/>
  <p:embeddedFontLst>
    <p:embeddedFont>
      <p:font typeface="Calibri" panose="020F0502020204030204" pitchFamily="34" charset="0"/>
      <p:regular r:id="rId19"/>
      <p:bold r:id="rId20"/>
      <p:italic r:id="rId21"/>
      <p:boldItalic r:id="rId22"/>
    </p:embeddedFont>
    <p:embeddedFont>
      <p:font typeface="Inter" panose="020B0502030000000004" pitchFamily="3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hPLniJe7Q+2sXA2aNJR1iJLtt2n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DFB60D-7375-4295-AD58-FBDEDBC4D95E}">
  <a:tblStyle styleId="{02DFB60D-7375-4295-AD58-FBDEDBC4D95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83582"/>
  </p:normalViewPr>
  <p:slideViewPr>
    <p:cSldViewPr snapToGrid="0">
      <p:cViewPr varScale="1">
        <p:scale>
          <a:sx n="112" d="100"/>
          <a:sy n="112" d="100"/>
        </p:scale>
        <p:origin x="1504" y="19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68"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6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6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4988" cy="511175"/>
          </a:xfrm>
          <a:prstGeom prst="rect">
            <a:avLst/>
          </a:prstGeom>
          <a:noFill/>
          <a:ln>
            <a:noFill/>
          </a:ln>
        </p:spPr>
        <p:txBody>
          <a:bodyPr spcFirstLastPara="1" wrap="square" lIns="95775" tIns="47875" rIns="95775" bIns="478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4313" y="0"/>
            <a:ext cx="3074987" cy="511175"/>
          </a:xfrm>
          <a:prstGeom prst="rect">
            <a:avLst/>
          </a:prstGeom>
          <a:noFill/>
          <a:ln>
            <a:noFill/>
          </a:ln>
        </p:spPr>
        <p:txBody>
          <a:bodyPr spcFirstLastPara="1" wrap="square" lIns="95775" tIns="47875" rIns="95775" bIns="47875"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6189" y="766763"/>
            <a:ext cx="6826800" cy="3840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46150" y="4862513"/>
            <a:ext cx="5207000" cy="4605337"/>
          </a:xfrm>
          <a:prstGeom prst="rect">
            <a:avLst/>
          </a:prstGeom>
          <a:noFill/>
          <a:ln>
            <a:noFill/>
          </a:ln>
        </p:spPr>
        <p:txBody>
          <a:bodyPr spcFirstLastPara="1" wrap="square" lIns="95775" tIns="47875" rIns="95775" bIns="47875" anchor="t" anchorCtr="0">
            <a:noAutofit/>
          </a:bodyPr>
          <a:lstStyle>
            <a:lvl1pPr marL="457200" marR="0" lvl="0" indent="-228600" algn="l" rtl="0">
              <a:lnSpc>
                <a:spcPct val="100000"/>
              </a:lnSpc>
              <a:spcBef>
                <a:spcPts val="3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2pPr>
            <a:lvl3pPr marL="1371600" marR="0" lvl="2" indent="-228600" algn="l" rtl="0">
              <a:lnSpc>
                <a:spcPct val="100000"/>
              </a:lnSpc>
              <a:spcBef>
                <a:spcPts val="3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3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3438"/>
            <a:ext cx="3074988" cy="511175"/>
          </a:xfrm>
          <a:prstGeom prst="rect">
            <a:avLst/>
          </a:prstGeom>
          <a:noFill/>
          <a:ln>
            <a:noFill/>
          </a:ln>
        </p:spPr>
        <p:txBody>
          <a:bodyPr spcFirstLastPara="1" wrap="square" lIns="95775" tIns="47875" rIns="95775" bIns="478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4313" y="9723438"/>
            <a:ext cx="3074987" cy="511175"/>
          </a:xfrm>
          <a:prstGeom prst="rect">
            <a:avLst/>
          </a:prstGeom>
          <a:noFill/>
          <a:ln>
            <a:noFill/>
          </a:ln>
        </p:spPr>
        <p:txBody>
          <a:bodyPr spcFirstLastPara="1" wrap="square" lIns="95775" tIns="47875" rIns="95775" bIns="478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136525" y="766763"/>
            <a:ext cx="6826250" cy="38401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1:notes"/>
          <p:cNvSpPr txBox="1">
            <a:spLocks noGrp="1"/>
          </p:cNvSpPr>
          <p:nvPr>
            <p:ph type="body" idx="1"/>
          </p:nvPr>
        </p:nvSpPr>
        <p:spPr>
          <a:xfrm>
            <a:off x="946150" y="4862513"/>
            <a:ext cx="5207100" cy="4605300"/>
          </a:xfrm>
          <a:prstGeom prst="rect">
            <a:avLst/>
          </a:prstGeom>
          <a:noFill/>
          <a:ln>
            <a:noFill/>
          </a:ln>
        </p:spPr>
        <p:txBody>
          <a:bodyPr spcFirstLastPara="1" wrap="square" lIns="95775" tIns="47875" rIns="95775" bIns="47875" anchor="t" anchorCtr="0">
            <a:noAutofit/>
          </a:bodyPr>
          <a:lstStyle/>
          <a:p>
            <a:pPr marL="0" lvl="0" indent="0" algn="l" rtl="0">
              <a:lnSpc>
                <a:spcPct val="100000"/>
              </a:lnSpc>
              <a:spcBef>
                <a:spcPts val="300"/>
              </a:spcBef>
              <a:spcAft>
                <a:spcPts val="0"/>
              </a:spcAft>
              <a:buSzPts val="1400"/>
              <a:buNone/>
            </a:pPr>
            <a:endParaRPr/>
          </a:p>
        </p:txBody>
      </p:sp>
      <p:sp>
        <p:nvSpPr>
          <p:cNvPr id="106" name="Google Shape;106;p1:notes"/>
          <p:cNvSpPr txBox="1">
            <a:spLocks noGrp="1"/>
          </p:cNvSpPr>
          <p:nvPr>
            <p:ph type="sldNum" idx="12"/>
          </p:nvPr>
        </p:nvSpPr>
        <p:spPr>
          <a:xfrm>
            <a:off x="4024313" y="9723438"/>
            <a:ext cx="3075000" cy="511200"/>
          </a:xfrm>
          <a:prstGeom prst="rect">
            <a:avLst/>
          </a:prstGeom>
          <a:noFill/>
          <a:ln>
            <a:noFill/>
          </a:ln>
        </p:spPr>
        <p:txBody>
          <a:bodyPr spcFirstLastPara="1" wrap="square" lIns="95775" tIns="47875" rIns="95775" bIns="478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a:spLocks noGrp="1" noRot="1" noChangeAspect="1"/>
          </p:cNvSpPr>
          <p:nvPr>
            <p:ph type="sldImg" idx="2"/>
          </p:nvPr>
        </p:nvSpPr>
        <p:spPr>
          <a:xfrm>
            <a:off x="136525" y="766763"/>
            <a:ext cx="6826250" cy="38401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1" name="Google Shape;371;p5:notes"/>
          <p:cNvSpPr txBox="1">
            <a:spLocks noGrp="1"/>
          </p:cNvSpPr>
          <p:nvPr>
            <p:ph type="body" idx="1"/>
          </p:nvPr>
        </p:nvSpPr>
        <p:spPr>
          <a:xfrm>
            <a:off x="946150" y="4862513"/>
            <a:ext cx="5207000" cy="4605337"/>
          </a:xfrm>
          <a:prstGeom prst="rect">
            <a:avLst/>
          </a:prstGeom>
          <a:noFill/>
          <a:ln>
            <a:noFill/>
          </a:ln>
        </p:spPr>
        <p:txBody>
          <a:bodyPr spcFirstLastPara="1" wrap="square" lIns="95775" tIns="47875" rIns="95775" bIns="47875" anchor="t" anchorCtr="0">
            <a:noAutofit/>
          </a:bodyPr>
          <a:lstStyle/>
          <a:p>
            <a:pPr marL="0" lvl="0" indent="0" algn="l" rtl="0">
              <a:lnSpc>
                <a:spcPct val="100000"/>
              </a:lnSpc>
              <a:spcBef>
                <a:spcPts val="0"/>
              </a:spcBef>
              <a:spcAft>
                <a:spcPts val="0"/>
              </a:spcAft>
              <a:buSzPts val="1400"/>
              <a:buNone/>
            </a:pPr>
            <a:endParaRPr/>
          </a:p>
        </p:txBody>
      </p:sp>
      <p:sp>
        <p:nvSpPr>
          <p:cNvPr id="372" name="Google Shape;372;p5:notes"/>
          <p:cNvSpPr txBox="1">
            <a:spLocks noGrp="1"/>
          </p:cNvSpPr>
          <p:nvPr>
            <p:ph type="sldNum" idx="12"/>
          </p:nvPr>
        </p:nvSpPr>
        <p:spPr>
          <a:xfrm>
            <a:off x="4024313" y="9723438"/>
            <a:ext cx="3074987" cy="511175"/>
          </a:xfrm>
          <a:prstGeom prst="rect">
            <a:avLst/>
          </a:prstGeom>
          <a:noFill/>
          <a:ln>
            <a:noFill/>
          </a:ln>
        </p:spPr>
        <p:txBody>
          <a:bodyPr spcFirstLastPara="1" wrap="square" lIns="95775" tIns="47875" rIns="95775" bIns="4787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6525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bedcb345d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bedcb345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dirty="0">
                <a:solidFill>
                  <a:schemeClr val="dk1"/>
                </a:solidFill>
                <a:latin typeface="Inter"/>
                <a:ea typeface="Inter"/>
                <a:cs typeface="Inter"/>
                <a:sym typeface="Inter"/>
              </a:rPr>
              <a:t>Resolution of questions within the i4Trust Community will be handled following a multi-tier support where DIHs will primarily play the role of Tier 1 and Tier 2:</a:t>
            </a:r>
            <a:endParaRPr dirty="0">
              <a:solidFill>
                <a:schemeClr val="dk1"/>
              </a:solidFill>
              <a:latin typeface="Inter"/>
              <a:ea typeface="Inter"/>
              <a:cs typeface="Inter"/>
              <a:sym typeface="Inter"/>
            </a:endParaRPr>
          </a:p>
          <a:p>
            <a:pPr marL="457200" lvl="0" indent="-298450" algn="just" rtl="0">
              <a:lnSpc>
                <a:spcPct val="115000"/>
              </a:lnSpc>
              <a:spcBef>
                <a:spcPts val="1000"/>
              </a:spcBef>
              <a:spcAft>
                <a:spcPts val="0"/>
              </a:spcAft>
              <a:buClr>
                <a:schemeClr val="dk1"/>
              </a:buClr>
              <a:buSzPts val="1100"/>
              <a:buChar char="●"/>
            </a:pPr>
            <a:r>
              <a:rPr lang="en" b="1" dirty="0">
                <a:solidFill>
                  <a:schemeClr val="dk1"/>
                </a:solidFill>
                <a:latin typeface="Inter"/>
                <a:ea typeface="Inter"/>
                <a:cs typeface="Inter"/>
                <a:sym typeface="Inter"/>
              </a:rPr>
              <a:t>Tier 0 - Self-help and user-retrieved information</a:t>
            </a:r>
            <a:r>
              <a:rPr lang="en" dirty="0">
                <a:solidFill>
                  <a:schemeClr val="dk1"/>
                </a:solidFill>
                <a:latin typeface="Inter"/>
                <a:ea typeface="Inter"/>
                <a:cs typeface="Inter"/>
                <a:sym typeface="Inter"/>
              </a:rPr>
              <a:t>. Users (SMEs) retrieve support information from i4Trust Community Portal and use the official </a:t>
            </a:r>
            <a:r>
              <a:rPr lang="en-GB" dirty="0">
                <a:solidFill>
                  <a:schemeClr val="dk1"/>
                </a:solidFill>
                <a:latin typeface="Inter"/>
                <a:ea typeface="Inter"/>
                <a:cs typeface="Inter"/>
                <a:sym typeface="Inter"/>
              </a:rPr>
              <a:t>helpdesk</a:t>
            </a:r>
            <a:r>
              <a:rPr lang="en" dirty="0">
                <a:solidFill>
                  <a:schemeClr val="dk1"/>
                </a:solidFill>
                <a:latin typeface="Inter"/>
                <a:ea typeface="Inter"/>
                <a:cs typeface="Inter"/>
                <a:sym typeface="Inter"/>
              </a:rPr>
              <a:t> channel to send questions and requests to upper support tiers.</a:t>
            </a:r>
            <a:endParaRPr dirty="0">
              <a:solidFill>
                <a:schemeClr val="dk1"/>
              </a:solidFill>
              <a:latin typeface="Inter"/>
              <a:ea typeface="Inter"/>
              <a:cs typeface="Inter"/>
              <a:sym typeface="Inter"/>
            </a:endParaRPr>
          </a:p>
          <a:p>
            <a:pPr marL="457200" lvl="0" indent="-298450" algn="just" rtl="0">
              <a:lnSpc>
                <a:spcPct val="115000"/>
              </a:lnSpc>
              <a:spcBef>
                <a:spcPts val="600"/>
              </a:spcBef>
              <a:spcAft>
                <a:spcPts val="0"/>
              </a:spcAft>
              <a:buClr>
                <a:schemeClr val="dk1"/>
              </a:buClr>
              <a:buSzPts val="1100"/>
              <a:buChar char="●"/>
            </a:pPr>
            <a:r>
              <a:rPr lang="en" b="1" dirty="0">
                <a:solidFill>
                  <a:schemeClr val="dk1"/>
                </a:solidFill>
                <a:latin typeface="Inter"/>
                <a:ea typeface="Inter"/>
                <a:cs typeface="Inter"/>
                <a:sym typeface="Inter"/>
              </a:rPr>
              <a:t>Tier 1 - Basic </a:t>
            </a:r>
            <a:r>
              <a:rPr lang="en-GB" b="1" dirty="0">
                <a:solidFill>
                  <a:schemeClr val="dk1"/>
                </a:solidFill>
                <a:latin typeface="Inter"/>
                <a:ea typeface="Inter"/>
                <a:cs typeface="Inter"/>
                <a:sym typeface="Inter"/>
              </a:rPr>
              <a:t>helpdesk</a:t>
            </a:r>
            <a:r>
              <a:rPr lang="en" b="1" dirty="0">
                <a:solidFill>
                  <a:schemeClr val="dk1"/>
                </a:solidFill>
                <a:latin typeface="Inter"/>
                <a:ea typeface="Inter"/>
                <a:cs typeface="Inter"/>
                <a:sym typeface="Inter"/>
              </a:rPr>
              <a:t> resolution and service desk delivery</a:t>
            </a:r>
            <a:r>
              <a:rPr lang="en" dirty="0">
                <a:solidFill>
                  <a:schemeClr val="dk1"/>
                </a:solidFill>
                <a:latin typeface="Inter"/>
                <a:ea typeface="Inter"/>
                <a:cs typeface="Inter"/>
                <a:sym typeface="Inter"/>
              </a:rPr>
              <a:t>. </a:t>
            </a:r>
            <a:r>
              <a:rPr lang="en-GB" sz="1000" b="0" i="0" u="none" strike="noStrike" cap="none" dirty="0">
                <a:solidFill>
                  <a:schemeClr val="dk1"/>
                </a:solidFill>
                <a:effectLst/>
                <a:latin typeface="Arial"/>
                <a:ea typeface="Arial"/>
                <a:cs typeface="Arial"/>
                <a:sym typeface="Arial"/>
              </a:rPr>
              <a:t>Lower-level technical questions as well as non-technical questions will be solved by personnel from DIHs that have joined the i4Trust Community, trained to solve known questions whose answers have been documented, will attend the users requests. Personnel at this level are also responsible for gathering, according to defined scripts, all the info required for subsequent tiers. Support in this Tier is collaborative, so requests that arrive through the help-desk space can be self-assigned by any of the organizations that have joined this Support Tier and we allow that a given request is self-assigned (therefore answered) by several organizations. When a SME issues a request and it doesn’t get satisfied with the answer they will be able to signal it (so that experts from i4Trust core partners can answer). If a request does not get self-assigned until a certain time, experts from i4Trust core partners will self-assign it.</a:t>
            </a:r>
            <a:endParaRPr dirty="0">
              <a:solidFill>
                <a:schemeClr val="dk1"/>
              </a:solidFill>
              <a:latin typeface="Inter"/>
              <a:ea typeface="Inter"/>
              <a:cs typeface="Inter"/>
              <a:sym typeface="Inter"/>
            </a:endParaRPr>
          </a:p>
          <a:p>
            <a:pPr marL="457200" lvl="0" indent="-298450" algn="just" rtl="0">
              <a:lnSpc>
                <a:spcPct val="115000"/>
              </a:lnSpc>
              <a:spcBef>
                <a:spcPts val="600"/>
              </a:spcBef>
              <a:spcAft>
                <a:spcPts val="0"/>
              </a:spcAft>
              <a:buClr>
                <a:schemeClr val="dk1"/>
              </a:buClr>
              <a:buSzPts val="1100"/>
              <a:buChar char="●"/>
            </a:pPr>
            <a:r>
              <a:rPr lang="en" b="1" dirty="0">
                <a:solidFill>
                  <a:schemeClr val="dk1"/>
                </a:solidFill>
                <a:latin typeface="Inter"/>
                <a:ea typeface="Inter"/>
                <a:cs typeface="Inter"/>
                <a:sym typeface="Inter"/>
              </a:rPr>
              <a:t>Tier 2 - In-depth business or technical support</a:t>
            </a:r>
            <a:r>
              <a:rPr lang="en" dirty="0">
                <a:solidFill>
                  <a:schemeClr val="dk1"/>
                </a:solidFill>
                <a:latin typeface="Inter"/>
                <a:ea typeface="Inter"/>
                <a:cs typeface="Inter"/>
                <a:sym typeface="Inter"/>
              </a:rPr>
              <a:t>. </a:t>
            </a:r>
            <a:r>
              <a:rPr lang="en-GB" sz="1000" b="0" i="0" u="none" strike="noStrike" cap="none" dirty="0">
                <a:solidFill>
                  <a:schemeClr val="dk1"/>
                </a:solidFill>
                <a:effectLst/>
                <a:latin typeface="Arial"/>
                <a:ea typeface="Arial"/>
                <a:cs typeface="Arial"/>
                <a:sym typeface="Arial"/>
              </a:rPr>
              <a:t>Ambassadors appointed for the corresponding DIH will attend locally the business requests which cannot be handled by Tier 1. LEBDs appointed for the corresponding DIH, trained with a deep knowledge of the B2B Data Sharing Enablers readiness, will attend locally the technical issues which cannot be handled by Tier 1.  When a SME issues a request and it doesn’t get satisfied with the answer they should be able to signal it (so that experts from i4Trust core partners can answer).</a:t>
            </a:r>
            <a:endParaRPr dirty="0">
              <a:solidFill>
                <a:schemeClr val="dk1"/>
              </a:solidFill>
              <a:latin typeface="Inter"/>
              <a:ea typeface="Inter"/>
              <a:cs typeface="Inter"/>
              <a:sym typeface="Inter"/>
            </a:endParaRPr>
          </a:p>
          <a:p>
            <a:pPr marL="457200" lvl="0" indent="-298450" algn="just" rtl="0">
              <a:lnSpc>
                <a:spcPct val="115000"/>
              </a:lnSpc>
              <a:spcBef>
                <a:spcPts val="600"/>
              </a:spcBef>
              <a:spcAft>
                <a:spcPts val="600"/>
              </a:spcAft>
              <a:buClr>
                <a:schemeClr val="dk1"/>
              </a:buClr>
              <a:buSzPts val="1100"/>
              <a:buChar char="●"/>
            </a:pPr>
            <a:r>
              <a:rPr lang="en" b="1" dirty="0">
                <a:solidFill>
                  <a:schemeClr val="dk1"/>
                </a:solidFill>
                <a:latin typeface="Inter"/>
                <a:ea typeface="Inter"/>
                <a:cs typeface="Inter"/>
                <a:sym typeface="Inter"/>
              </a:rPr>
              <a:t>Tier 3 - Expert service support</a:t>
            </a:r>
            <a:r>
              <a:rPr lang="en" dirty="0">
                <a:solidFill>
                  <a:schemeClr val="dk1"/>
                </a:solidFill>
                <a:latin typeface="Inter"/>
                <a:ea typeface="Inter"/>
                <a:cs typeface="Inter"/>
                <a:sym typeface="Inter"/>
              </a:rPr>
              <a:t>: </a:t>
            </a:r>
            <a:r>
              <a:rPr lang="en-GB" sz="1000" b="0" i="0" u="none" strike="noStrike" cap="none" dirty="0">
                <a:solidFill>
                  <a:schemeClr val="dk1"/>
                </a:solidFill>
                <a:effectLst/>
                <a:latin typeface="Arial"/>
                <a:ea typeface="Arial"/>
                <a:cs typeface="Arial"/>
                <a:sym typeface="Arial"/>
              </a:rPr>
              <a:t>specialists provided by i4Trust core partners will solve requests which couldn’t be handled in previous Tiers.</a:t>
            </a:r>
            <a:endParaRPr dirty="0"/>
          </a:p>
        </p:txBody>
      </p:sp>
    </p:spTree>
    <p:extLst>
      <p:ext uri="{BB962C8B-B14F-4D97-AF65-F5344CB8AC3E}">
        <p14:creationId xmlns:p14="http://schemas.microsoft.com/office/powerpoint/2010/main" val="60271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66763"/>
            <a:ext cx="6826250" cy="3840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3033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05a0259e4_0_0:notes"/>
          <p:cNvSpPr txBox="1">
            <a:spLocks noGrp="1"/>
          </p:cNvSpPr>
          <p:nvPr>
            <p:ph type="body" idx="1"/>
          </p:nvPr>
        </p:nvSpPr>
        <p:spPr>
          <a:xfrm>
            <a:off x="946150" y="4862513"/>
            <a:ext cx="5207100" cy="4605300"/>
          </a:xfrm>
          <a:prstGeom prst="rect">
            <a:avLst/>
          </a:prstGeom>
          <a:noFill/>
          <a:ln>
            <a:noFill/>
          </a:ln>
        </p:spPr>
        <p:txBody>
          <a:bodyPr spcFirstLastPara="1" wrap="square" lIns="95775" tIns="47875" rIns="95775" bIns="47875" anchor="t" anchorCtr="0">
            <a:noAutofit/>
          </a:bodyPr>
          <a:lstStyle/>
          <a:p>
            <a:pPr marL="0" lvl="0" indent="0" algn="l" rtl="0">
              <a:lnSpc>
                <a:spcPct val="100000"/>
              </a:lnSpc>
              <a:spcBef>
                <a:spcPts val="300"/>
              </a:spcBef>
              <a:spcAft>
                <a:spcPts val="0"/>
              </a:spcAft>
              <a:buSzPts val="1400"/>
              <a:buNone/>
            </a:pPr>
            <a:endParaRPr/>
          </a:p>
        </p:txBody>
      </p:sp>
      <p:sp>
        <p:nvSpPr>
          <p:cNvPr id="122" name="Google Shape;122;gc05a0259e4_0_0:notes"/>
          <p:cNvSpPr>
            <a:spLocks noGrp="1" noRot="1" noChangeAspect="1"/>
          </p:cNvSpPr>
          <p:nvPr>
            <p:ph type="sldImg" idx="2"/>
          </p:nvPr>
        </p:nvSpPr>
        <p:spPr>
          <a:xfrm>
            <a:off x="136525" y="766763"/>
            <a:ext cx="6826250" cy="38401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0682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66763"/>
            <a:ext cx="6826250" cy="3840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897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66763"/>
            <a:ext cx="6826250" cy="3840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45226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66763"/>
            <a:ext cx="6826250" cy="3840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3749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0:notes"/>
          <p:cNvSpPr>
            <a:spLocks noGrp="1" noRot="1" noChangeAspect="1"/>
          </p:cNvSpPr>
          <p:nvPr>
            <p:ph type="sldImg" idx="2"/>
          </p:nvPr>
        </p:nvSpPr>
        <p:spPr>
          <a:xfrm>
            <a:off x="136525" y="766763"/>
            <a:ext cx="6826250" cy="38401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8" name="Google Shape;1158;p10:notes"/>
          <p:cNvSpPr txBox="1">
            <a:spLocks noGrp="1"/>
          </p:cNvSpPr>
          <p:nvPr>
            <p:ph type="body" idx="1"/>
          </p:nvPr>
        </p:nvSpPr>
        <p:spPr>
          <a:xfrm>
            <a:off x="946150" y="4862513"/>
            <a:ext cx="5207000" cy="4605337"/>
          </a:xfrm>
          <a:prstGeom prst="rect">
            <a:avLst/>
          </a:prstGeom>
          <a:noFill/>
          <a:ln>
            <a:noFill/>
          </a:ln>
        </p:spPr>
        <p:txBody>
          <a:bodyPr spcFirstLastPara="1" wrap="square" lIns="95775" tIns="47875" rIns="95775" bIns="47875" anchor="t" anchorCtr="0">
            <a:noAutofit/>
          </a:bodyPr>
          <a:lstStyle/>
          <a:p>
            <a:pPr marL="0" lvl="0" indent="0" algn="l" rtl="0">
              <a:lnSpc>
                <a:spcPct val="100000"/>
              </a:lnSpc>
              <a:spcBef>
                <a:spcPts val="0"/>
              </a:spcBef>
              <a:spcAft>
                <a:spcPts val="0"/>
              </a:spcAft>
              <a:buSzPts val="1400"/>
              <a:buNone/>
            </a:pPr>
            <a:endParaRPr/>
          </a:p>
        </p:txBody>
      </p:sp>
      <p:sp>
        <p:nvSpPr>
          <p:cNvPr id="1159" name="Google Shape;1159;p10:notes"/>
          <p:cNvSpPr txBox="1">
            <a:spLocks noGrp="1"/>
          </p:cNvSpPr>
          <p:nvPr>
            <p:ph type="sldNum" idx="12"/>
          </p:nvPr>
        </p:nvSpPr>
        <p:spPr>
          <a:xfrm>
            <a:off x="4024313" y="9723438"/>
            <a:ext cx="3074987" cy="511175"/>
          </a:xfrm>
          <a:prstGeom prst="rect">
            <a:avLst/>
          </a:prstGeom>
          <a:noFill/>
          <a:ln>
            <a:noFill/>
          </a:ln>
        </p:spPr>
        <p:txBody>
          <a:bodyPr spcFirstLastPara="1" wrap="square" lIns="95775" tIns="47875" rIns="95775" bIns="47875"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ec.europa.eu/programmes/horizon2020/en" TargetMode="Externa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s://ec.europa.eu/programmes/horizon2020/en"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_No EU Logo - Black">
  <p:cSld name="TITLE_2">
    <p:bg>
      <p:bgPr>
        <a:solidFill>
          <a:schemeClr val="dk1"/>
        </a:solidFill>
        <a:effectLst/>
      </p:bgPr>
    </p:bg>
    <p:spTree>
      <p:nvGrpSpPr>
        <p:cNvPr id="1" name="Shape 11"/>
        <p:cNvGrpSpPr/>
        <p:nvPr/>
      </p:nvGrpSpPr>
      <p:grpSpPr>
        <a:xfrm>
          <a:off x="0" y="0"/>
          <a:ext cx="0" cy="0"/>
          <a:chOff x="0" y="0"/>
          <a:chExt cx="0" cy="0"/>
        </a:xfrm>
      </p:grpSpPr>
      <p:sp>
        <p:nvSpPr>
          <p:cNvPr id="12" name="Google Shape;12;p12"/>
          <p:cNvSpPr txBox="1">
            <a:spLocks noGrp="1"/>
          </p:cNvSpPr>
          <p:nvPr>
            <p:ph type="ctrTitle"/>
          </p:nvPr>
        </p:nvSpPr>
        <p:spPr>
          <a:xfrm>
            <a:off x="478800" y="1656860"/>
            <a:ext cx="5400600" cy="1679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pic>
        <p:nvPicPr>
          <p:cNvPr id="13" name="Google Shape;13;p12"/>
          <p:cNvPicPr preferRelativeResize="0"/>
          <p:nvPr/>
        </p:nvPicPr>
        <p:blipFill rotWithShape="1">
          <a:blip r:embed="rId2">
            <a:alphaModFix/>
          </a:blip>
          <a:srcRect l="8118" t="12328" r="8083" b="12356"/>
          <a:stretch/>
        </p:blipFill>
        <p:spPr>
          <a:xfrm>
            <a:off x="480047" y="5998950"/>
            <a:ext cx="2261345" cy="641455"/>
          </a:xfrm>
          <a:prstGeom prst="rect">
            <a:avLst/>
          </a:prstGeom>
          <a:noFill/>
          <a:ln>
            <a:noFill/>
          </a:ln>
        </p:spPr>
      </p:pic>
      <p:pic>
        <p:nvPicPr>
          <p:cNvPr id="14" name="Google Shape;14;p12"/>
          <p:cNvPicPr preferRelativeResize="0"/>
          <p:nvPr/>
        </p:nvPicPr>
        <p:blipFill rotWithShape="1">
          <a:blip r:embed="rId3">
            <a:alphaModFix/>
          </a:blip>
          <a:srcRect/>
          <a:stretch/>
        </p:blipFill>
        <p:spPr>
          <a:xfrm>
            <a:off x="6672657" y="479916"/>
            <a:ext cx="5039119" cy="5039119"/>
          </a:xfrm>
          <a:prstGeom prst="rect">
            <a:avLst/>
          </a:prstGeom>
          <a:noFill/>
          <a:ln>
            <a:noFill/>
          </a:ln>
        </p:spPr>
      </p:pic>
      <p:cxnSp>
        <p:nvCxnSpPr>
          <p:cNvPr id="15" name="Google Shape;15;p12"/>
          <p:cNvCxnSpPr/>
          <p:nvPr/>
        </p:nvCxnSpPr>
        <p:spPr>
          <a:xfrm>
            <a:off x="3408110" y="6045174"/>
            <a:ext cx="0" cy="596400"/>
          </a:xfrm>
          <a:prstGeom prst="straightConnector1">
            <a:avLst/>
          </a:prstGeom>
          <a:noFill/>
          <a:ln w="19050" cap="flat" cmpd="sng">
            <a:solidFill>
              <a:schemeClr val="lt2"/>
            </a:solidFill>
            <a:prstDash val="solid"/>
            <a:round/>
            <a:headEnd type="none" w="sm" len="sm"/>
            <a:tailEnd type="none" w="sm" len="sm"/>
          </a:ln>
        </p:spPr>
      </p:cxnSp>
      <p:grpSp>
        <p:nvGrpSpPr>
          <p:cNvPr id="16" name="Google Shape;16;p12"/>
          <p:cNvGrpSpPr/>
          <p:nvPr/>
        </p:nvGrpSpPr>
        <p:grpSpPr>
          <a:xfrm>
            <a:off x="4074827" y="6045630"/>
            <a:ext cx="1969648" cy="588941"/>
            <a:chOff x="14764800" y="9069350"/>
            <a:chExt cx="2954325" cy="883500"/>
          </a:xfrm>
        </p:grpSpPr>
        <p:cxnSp>
          <p:nvCxnSpPr>
            <p:cNvPr id="17" name="Google Shape;17;p12"/>
            <p:cNvCxnSpPr/>
            <p:nvPr/>
          </p:nvCxnSpPr>
          <p:spPr>
            <a:xfrm>
              <a:off x="14765025" y="9360225"/>
              <a:ext cx="2954100" cy="0"/>
            </a:xfrm>
            <a:prstGeom prst="straightConnector1">
              <a:avLst/>
            </a:prstGeom>
            <a:noFill/>
            <a:ln w="76200" cap="flat" cmpd="sng">
              <a:solidFill>
                <a:srgbClr val="1DE9B6"/>
              </a:solidFill>
              <a:prstDash val="solid"/>
              <a:round/>
              <a:headEnd type="none" w="sm" len="sm"/>
              <a:tailEnd type="none" w="sm" len="sm"/>
            </a:ln>
          </p:spPr>
        </p:cxnSp>
        <p:cxnSp>
          <p:nvCxnSpPr>
            <p:cNvPr id="18" name="Google Shape;18;p12"/>
            <p:cNvCxnSpPr/>
            <p:nvPr/>
          </p:nvCxnSpPr>
          <p:spPr>
            <a:xfrm>
              <a:off x="14765025" y="9867400"/>
              <a:ext cx="2954100" cy="0"/>
            </a:xfrm>
            <a:prstGeom prst="straightConnector1">
              <a:avLst/>
            </a:prstGeom>
            <a:noFill/>
            <a:ln w="76200" cap="flat" cmpd="sng">
              <a:solidFill>
                <a:srgbClr val="FFD600"/>
              </a:solidFill>
              <a:prstDash val="solid"/>
              <a:round/>
              <a:headEnd type="none" w="sm" len="sm"/>
              <a:tailEnd type="none" w="sm" len="sm"/>
            </a:ln>
          </p:spPr>
        </p:cxnSp>
        <p:sp>
          <p:nvSpPr>
            <p:cNvPr id="19" name="Google Shape;19;p12"/>
            <p:cNvSpPr txBox="1"/>
            <p:nvPr/>
          </p:nvSpPr>
          <p:spPr>
            <a:xfrm>
              <a:off x="14764800" y="9069350"/>
              <a:ext cx="2954100" cy="883500"/>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i4Trust Website</a:t>
              </a:r>
              <a:endParaRPr sz="1300" b="0" i="0" u="none" strike="noStrike" cap="none">
                <a:solidFill>
                  <a:schemeClr val="lt1"/>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i4Trust Community</a:t>
              </a:r>
              <a:endParaRPr sz="1300" b="0" i="0" u="none" strike="noStrike" cap="none">
                <a:solidFill>
                  <a:schemeClr val="lt1"/>
                </a:solidFill>
                <a:latin typeface="Arial"/>
                <a:ea typeface="Arial"/>
                <a:cs typeface="Arial"/>
                <a:sym typeface="Arial"/>
              </a:endParaRPr>
            </a:p>
          </p:txBody>
        </p:sp>
      </p:grpSp>
      <p:pic>
        <p:nvPicPr>
          <p:cNvPr id="20" name="Google Shape;20;p12"/>
          <p:cNvPicPr preferRelativeResize="0"/>
          <p:nvPr/>
        </p:nvPicPr>
        <p:blipFill rotWithShape="1">
          <a:blip r:embed="rId4">
            <a:alphaModFix/>
          </a:blip>
          <a:srcRect t="748" b="758"/>
          <a:stretch/>
        </p:blipFill>
        <p:spPr>
          <a:xfrm>
            <a:off x="7377912" y="6192172"/>
            <a:ext cx="1164561" cy="302400"/>
          </a:xfrm>
          <a:prstGeom prst="rect">
            <a:avLst/>
          </a:prstGeom>
          <a:noFill/>
          <a:ln>
            <a:noFill/>
          </a:ln>
        </p:spPr>
      </p:pic>
      <p:pic>
        <p:nvPicPr>
          <p:cNvPr id="21" name="Google Shape;21;p12"/>
          <p:cNvPicPr preferRelativeResize="0"/>
          <p:nvPr/>
        </p:nvPicPr>
        <p:blipFill rotWithShape="1">
          <a:blip r:embed="rId5">
            <a:alphaModFix/>
          </a:blip>
          <a:srcRect t="426" b="425"/>
          <a:stretch/>
        </p:blipFill>
        <p:spPr>
          <a:xfrm>
            <a:off x="10428175" y="6192175"/>
            <a:ext cx="1283592" cy="302400"/>
          </a:xfrm>
          <a:prstGeom prst="rect">
            <a:avLst/>
          </a:prstGeom>
          <a:noFill/>
          <a:ln>
            <a:noFill/>
          </a:ln>
        </p:spPr>
      </p:pic>
      <p:pic>
        <p:nvPicPr>
          <p:cNvPr id="22" name="Google Shape;22;p12"/>
          <p:cNvPicPr preferRelativeResize="0"/>
          <p:nvPr/>
        </p:nvPicPr>
        <p:blipFill rotWithShape="1">
          <a:blip r:embed="rId6">
            <a:alphaModFix/>
          </a:blip>
          <a:srcRect t="413" b="413"/>
          <a:stretch/>
        </p:blipFill>
        <p:spPr>
          <a:xfrm>
            <a:off x="9209188" y="6046700"/>
            <a:ext cx="552282" cy="586800"/>
          </a:xfrm>
          <a:prstGeom prst="rect">
            <a:avLst/>
          </a:prstGeom>
          <a:noFill/>
          <a:ln>
            <a:noFill/>
          </a:ln>
        </p:spPr>
      </p:pic>
      <p:cxnSp>
        <p:nvCxnSpPr>
          <p:cNvPr id="23" name="Google Shape;23;p12"/>
          <p:cNvCxnSpPr/>
          <p:nvPr/>
        </p:nvCxnSpPr>
        <p:spPr>
          <a:xfrm>
            <a:off x="6711194" y="6045174"/>
            <a:ext cx="0" cy="59640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Blank no Title - White">
  <p:cSld name="5_Blank no Title - White">
    <p:bg>
      <p:bgPr>
        <a:solidFill>
          <a:schemeClr val="lt1"/>
        </a:solidFill>
        <a:effectLst/>
      </p:bgPr>
    </p:bg>
    <p:spTree>
      <p:nvGrpSpPr>
        <p:cNvPr id="1" name="Shape 84"/>
        <p:cNvGrpSpPr/>
        <p:nvPr/>
      </p:nvGrpSpPr>
      <p:grpSpPr>
        <a:xfrm>
          <a:off x="0" y="0"/>
          <a:ext cx="0" cy="0"/>
          <a:chOff x="0" y="0"/>
          <a:chExt cx="0" cy="0"/>
        </a:xfrm>
      </p:grpSpPr>
      <p:sp>
        <p:nvSpPr>
          <p:cNvPr id="85" name="Google Shape;85;p22"/>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86" name="Google Shape;86;p22"/>
          <p:cNvPicPr preferRelativeResize="0"/>
          <p:nvPr/>
        </p:nvPicPr>
        <p:blipFill rotWithShape="1">
          <a:blip r:embed="rId2">
            <a:alphaModFix/>
          </a:blip>
          <a:srcRect l="8109" t="12341" r="8108" b="12356"/>
          <a:stretch/>
        </p:blipFill>
        <p:spPr>
          <a:xfrm>
            <a:off x="10753058" y="6358887"/>
            <a:ext cx="1200119" cy="340068"/>
          </a:xfrm>
          <a:prstGeom prst="rect">
            <a:avLst/>
          </a:prstGeom>
          <a:noFill/>
          <a:ln>
            <a:noFill/>
          </a:ln>
        </p:spPr>
      </p:pic>
      <p:pic>
        <p:nvPicPr>
          <p:cNvPr id="87" name="Google Shape;87;p22"/>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88" name="Google Shape;88;p22"/>
          <p:cNvPicPr preferRelativeResize="0"/>
          <p:nvPr/>
        </p:nvPicPr>
        <p:blipFill rotWithShape="1">
          <a:blip r:embed="rId4">
            <a:alphaModFix/>
          </a:blip>
          <a:srcRect/>
          <a:stretch/>
        </p:blipFill>
        <p:spPr>
          <a:xfrm flipH="1">
            <a:off x="11653200" y="0"/>
            <a:ext cx="540000" cy="54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Blank - Black">
  <p:cSld name="6_Blank - Black">
    <p:bg>
      <p:bgPr>
        <a:solidFill>
          <a:schemeClr val="dk1"/>
        </a:solidFill>
        <a:effectLst/>
      </p:bgPr>
    </p:bg>
    <p:spTree>
      <p:nvGrpSpPr>
        <p:cNvPr id="1" name="Shape 89"/>
        <p:cNvGrpSpPr/>
        <p:nvPr/>
      </p:nvGrpSpPr>
      <p:grpSpPr>
        <a:xfrm>
          <a:off x="0" y="0"/>
          <a:ext cx="0" cy="0"/>
          <a:chOff x="0" y="0"/>
          <a:chExt cx="0" cy="0"/>
        </a:xfrm>
      </p:grpSpPr>
      <p:sp>
        <p:nvSpPr>
          <p:cNvPr id="90" name="Google Shape;90;p23"/>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91" name="Google Shape;91;p23"/>
          <p:cNvPicPr preferRelativeResize="0"/>
          <p:nvPr/>
        </p:nvPicPr>
        <p:blipFill rotWithShape="1">
          <a:blip r:embed="rId2">
            <a:alphaModFix/>
          </a:blip>
          <a:srcRect/>
          <a:stretch/>
        </p:blipFill>
        <p:spPr>
          <a:xfrm rot="10800000" flipH="1">
            <a:off x="0" y="6317975"/>
            <a:ext cx="540000" cy="540000"/>
          </a:xfrm>
          <a:prstGeom prst="rect">
            <a:avLst/>
          </a:prstGeom>
          <a:noFill/>
          <a:ln>
            <a:noFill/>
          </a:ln>
        </p:spPr>
      </p:pic>
      <p:pic>
        <p:nvPicPr>
          <p:cNvPr id="92" name="Google Shape;92;p23"/>
          <p:cNvPicPr preferRelativeResize="0"/>
          <p:nvPr/>
        </p:nvPicPr>
        <p:blipFill rotWithShape="1">
          <a:blip r:embed="rId3">
            <a:alphaModFix/>
          </a:blip>
          <a:srcRect/>
          <a:stretch/>
        </p:blipFill>
        <p:spPr>
          <a:xfrm flipH="1">
            <a:off x="11653200" y="0"/>
            <a:ext cx="540000" cy="54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Back Cover - White">
  <p:cSld name="7_Back Cover - White">
    <p:bg>
      <p:bgPr>
        <a:solidFill>
          <a:schemeClr val="lt1"/>
        </a:solidFill>
        <a:effectLst/>
      </p:bgPr>
    </p:bg>
    <p:spTree>
      <p:nvGrpSpPr>
        <p:cNvPr id="1" name="Shape 97"/>
        <p:cNvGrpSpPr/>
        <p:nvPr/>
      </p:nvGrpSpPr>
      <p:grpSpPr>
        <a:xfrm>
          <a:off x="0" y="0"/>
          <a:ext cx="0" cy="0"/>
          <a:chOff x="0" y="0"/>
          <a:chExt cx="0" cy="0"/>
        </a:xfrm>
      </p:grpSpPr>
      <p:sp>
        <p:nvSpPr>
          <p:cNvPr id="98" name="Google Shape;98;p25"/>
          <p:cNvSpPr txBox="1"/>
          <p:nvPr/>
        </p:nvSpPr>
        <p:spPr>
          <a:xfrm>
            <a:off x="478800" y="1827444"/>
            <a:ext cx="3482400" cy="89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200"/>
              <a:buFont typeface="Arial"/>
              <a:buNone/>
            </a:pPr>
            <a:r>
              <a:rPr lang="en-US" sz="5200" b="0" i="0" u="none" strike="noStrike" cap="none">
                <a:solidFill>
                  <a:schemeClr val="accent4"/>
                </a:solidFill>
                <a:latin typeface="Arial"/>
                <a:ea typeface="Arial"/>
                <a:cs typeface="Arial"/>
                <a:sym typeface="Arial"/>
              </a:rPr>
              <a:t>Thank you!</a:t>
            </a:r>
            <a:endParaRPr sz="1400" b="0" i="0" u="none" strike="noStrike" cap="none">
              <a:solidFill>
                <a:schemeClr val="accent4"/>
              </a:solidFill>
              <a:latin typeface="Arial"/>
              <a:ea typeface="Arial"/>
              <a:cs typeface="Arial"/>
              <a:sym typeface="Arial"/>
            </a:endParaRPr>
          </a:p>
        </p:txBody>
      </p:sp>
      <p:pic>
        <p:nvPicPr>
          <p:cNvPr id="99" name="Google Shape;99;p25"/>
          <p:cNvPicPr preferRelativeResize="0"/>
          <p:nvPr/>
        </p:nvPicPr>
        <p:blipFill rotWithShape="1">
          <a:blip r:embed="rId2">
            <a:alphaModFix/>
          </a:blip>
          <a:srcRect/>
          <a:stretch/>
        </p:blipFill>
        <p:spPr>
          <a:xfrm>
            <a:off x="6672657" y="479916"/>
            <a:ext cx="5039119" cy="5039119"/>
          </a:xfrm>
          <a:prstGeom prst="rect">
            <a:avLst/>
          </a:prstGeom>
          <a:noFill/>
          <a:ln>
            <a:noFill/>
          </a:ln>
        </p:spPr>
      </p:pic>
      <p:pic>
        <p:nvPicPr>
          <p:cNvPr id="100" name="Google Shape;100;p25"/>
          <p:cNvPicPr preferRelativeResize="0"/>
          <p:nvPr/>
        </p:nvPicPr>
        <p:blipFill rotWithShape="1">
          <a:blip r:embed="rId3">
            <a:alphaModFix/>
          </a:blip>
          <a:srcRect l="8109" t="12341" r="8108" b="12356"/>
          <a:stretch/>
        </p:blipFill>
        <p:spPr>
          <a:xfrm>
            <a:off x="480047" y="5998950"/>
            <a:ext cx="2261345" cy="641455"/>
          </a:xfrm>
          <a:prstGeom prst="rect">
            <a:avLst/>
          </a:prstGeom>
          <a:noFill/>
          <a:ln>
            <a:noFill/>
          </a:ln>
        </p:spPr>
      </p:pic>
      <p:pic>
        <p:nvPicPr>
          <p:cNvPr id="101" name="Google Shape;101;p25"/>
          <p:cNvPicPr preferRelativeResize="0"/>
          <p:nvPr/>
        </p:nvPicPr>
        <p:blipFill rotWithShape="1">
          <a:blip r:embed="rId4">
            <a:alphaModFix/>
          </a:blip>
          <a:srcRect/>
          <a:stretch/>
        </p:blipFill>
        <p:spPr>
          <a:xfrm>
            <a:off x="6672644" y="6223520"/>
            <a:ext cx="429120" cy="288000"/>
          </a:xfrm>
          <a:prstGeom prst="rect">
            <a:avLst/>
          </a:prstGeom>
          <a:noFill/>
          <a:ln>
            <a:noFill/>
          </a:ln>
        </p:spPr>
      </p:pic>
      <p:sp>
        <p:nvSpPr>
          <p:cNvPr id="102" name="Google Shape;102;p25">
            <a:hlinkClick r:id="rId5"/>
          </p:cNvPr>
          <p:cNvSpPr txBox="1"/>
          <p:nvPr/>
        </p:nvSpPr>
        <p:spPr>
          <a:xfrm>
            <a:off x="7273850" y="6223525"/>
            <a:ext cx="4302900" cy="2880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US" sz="1000" b="0" i="0" u="none" strike="noStrike" cap="none">
                <a:solidFill>
                  <a:schemeClr val="lt2"/>
                </a:solidFill>
                <a:latin typeface="Arial"/>
                <a:ea typeface="Arial"/>
                <a:cs typeface="Arial"/>
                <a:sym typeface="Arial"/>
              </a:rPr>
              <a:t>i4Trust has received funding from the European Union’s Horizon 2020 research and innovation programme under the Grant Agreement no 951975.</a:t>
            </a:r>
            <a:endParaRPr sz="1000" b="0"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Blank with Title - White">
  <p:cSld name="6_Blank_1">
    <p:bg>
      <p:bgPr>
        <a:solidFill>
          <a:schemeClr val="lt1"/>
        </a:solidFill>
        <a:effectLst/>
      </p:bgPr>
    </p:bg>
    <p:spTree>
      <p:nvGrpSpPr>
        <p:cNvPr id="1" name="Shape 24"/>
        <p:cNvGrpSpPr/>
        <p:nvPr/>
      </p:nvGrpSpPr>
      <p:grpSpPr>
        <a:xfrm>
          <a:off x="0" y="0"/>
          <a:ext cx="0" cy="0"/>
          <a:chOff x="0" y="0"/>
          <a:chExt cx="0" cy="0"/>
        </a:xfrm>
      </p:grpSpPr>
      <p:sp>
        <p:nvSpPr>
          <p:cNvPr id="25" name="Google Shape;25;p13"/>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6" name="Google Shape;26;p13"/>
          <p:cNvPicPr preferRelativeResize="0"/>
          <p:nvPr/>
        </p:nvPicPr>
        <p:blipFill rotWithShape="1">
          <a:blip r:embed="rId2">
            <a:alphaModFix/>
          </a:blip>
          <a:srcRect l="8109" t="12341" r="8108" b="12356"/>
          <a:stretch/>
        </p:blipFill>
        <p:spPr>
          <a:xfrm>
            <a:off x="10753058" y="6358887"/>
            <a:ext cx="1200119" cy="340068"/>
          </a:xfrm>
          <a:prstGeom prst="rect">
            <a:avLst/>
          </a:prstGeom>
          <a:noFill/>
          <a:ln>
            <a:noFill/>
          </a:ln>
        </p:spPr>
      </p:pic>
      <p:pic>
        <p:nvPicPr>
          <p:cNvPr id="27" name="Google Shape;27;p13"/>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28" name="Google Shape;28;p13"/>
          <p:cNvPicPr preferRelativeResize="0"/>
          <p:nvPr/>
        </p:nvPicPr>
        <p:blipFill rotWithShape="1">
          <a:blip r:embed="rId4">
            <a:alphaModFix/>
          </a:blip>
          <a:srcRect/>
          <a:stretch/>
        </p:blipFill>
        <p:spPr>
          <a:xfrm flipH="1">
            <a:off x="11653200" y="0"/>
            <a:ext cx="540000" cy="540000"/>
          </a:xfrm>
          <a:prstGeom prst="rect">
            <a:avLst/>
          </a:prstGeom>
          <a:noFill/>
          <a:ln>
            <a:noFill/>
          </a:ln>
        </p:spPr>
      </p:pic>
      <p:sp>
        <p:nvSpPr>
          <p:cNvPr id="29" name="Google Shape;29;p13"/>
          <p:cNvSpPr txBox="1">
            <a:spLocks noGrp="1"/>
          </p:cNvSpPr>
          <p:nvPr>
            <p:ph type="title"/>
          </p:nvPr>
        </p:nvSpPr>
        <p:spPr>
          <a:xfrm>
            <a:off x="478800" y="360000"/>
            <a:ext cx="10800000" cy="1006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4"/>
              </a:buClr>
              <a:buSzPts val="1400"/>
              <a:buFont typeface="Arial"/>
              <a:buNone/>
              <a:defRPr sz="3200" b="0" i="0" u="none" strike="noStrike" cap="none">
                <a:solidFill>
                  <a:schemeClr val="accent4"/>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ext - White">
  <p:cSld name="3_Text - White">
    <p:bg>
      <p:bgPr>
        <a:solidFill>
          <a:schemeClr val="lt1"/>
        </a:solidFill>
        <a:effectLst/>
      </p:bgPr>
    </p:bg>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478800" y="360000"/>
            <a:ext cx="10800000" cy="1006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4"/>
              </a:buClr>
              <a:buSzPts val="1400"/>
              <a:buFont typeface="Arial"/>
              <a:buNone/>
              <a:defRPr sz="3200" b="0" i="0" u="none" strike="noStrike" cap="none">
                <a:solidFill>
                  <a:schemeClr val="accent4"/>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sp>
        <p:nvSpPr>
          <p:cNvPr id="32" name="Google Shape;32;p19"/>
          <p:cNvSpPr txBox="1">
            <a:spLocks noGrp="1"/>
          </p:cNvSpPr>
          <p:nvPr>
            <p:ph type="body" idx="1"/>
          </p:nvPr>
        </p:nvSpPr>
        <p:spPr>
          <a:xfrm>
            <a:off x="478800" y="1440000"/>
            <a:ext cx="10800000" cy="46800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chemeClr val="accent4"/>
              </a:buClr>
              <a:buSzPts val="2000"/>
              <a:buFont typeface="Arial"/>
              <a:buChar char="■"/>
              <a:defRPr sz="18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2"/>
              </a:buClr>
              <a:buSzPts val="2000"/>
              <a:buFont typeface="Arial"/>
              <a:buChar char="■"/>
              <a:defRPr sz="1600" b="0" i="0" u="none" strike="noStrike" cap="none">
                <a:solidFill>
                  <a:schemeClr val="dk1"/>
                </a:solidFill>
                <a:latin typeface="Arial"/>
                <a:ea typeface="Arial"/>
                <a:cs typeface="Arial"/>
                <a:sym typeface="Arial"/>
              </a:defRPr>
            </a:lvl3pPr>
            <a:lvl4pPr marL="1828800" marR="0" lvl="3" indent="-355600" algn="l" rtl="0">
              <a:lnSpc>
                <a:spcPct val="100000"/>
              </a:lnSpc>
              <a:spcBef>
                <a:spcPts val="500"/>
              </a:spcBef>
              <a:spcAft>
                <a:spcPts val="0"/>
              </a:spcAft>
              <a:buClr>
                <a:schemeClr val="lt2"/>
              </a:buClr>
              <a:buSzPts val="2000"/>
              <a:buFont typeface="Arial"/>
              <a:buChar char="■"/>
              <a:defRPr sz="1400" b="0" i="0" u="none" strike="noStrike" cap="none">
                <a:solidFill>
                  <a:schemeClr val="dk1"/>
                </a:solidFill>
                <a:latin typeface="Arial"/>
                <a:ea typeface="Arial"/>
                <a:cs typeface="Arial"/>
                <a:sym typeface="Arial"/>
              </a:defRPr>
            </a:lvl4pPr>
            <a:lvl5pPr marL="2286000" marR="0" lvl="4" indent="-355600" algn="l" rtl="0">
              <a:lnSpc>
                <a:spcPct val="100000"/>
              </a:lnSpc>
              <a:spcBef>
                <a:spcPts val="500"/>
              </a:spcBef>
              <a:spcAft>
                <a:spcPts val="0"/>
              </a:spcAft>
              <a:buClr>
                <a:schemeClr val="dk1"/>
              </a:buClr>
              <a:buSzPts val="2000"/>
              <a:buFont typeface="Arial"/>
              <a:buChar char="■"/>
              <a:defRPr sz="1200" b="0" i="0" u="none" strike="noStrike" cap="none">
                <a:solidFill>
                  <a:schemeClr val="dk1"/>
                </a:solidFill>
                <a:latin typeface="Arial"/>
                <a:ea typeface="Arial"/>
                <a:cs typeface="Arial"/>
                <a:sym typeface="Arial"/>
              </a:defRPr>
            </a:lvl5pPr>
            <a:lvl6pPr marL="2743200" marR="0" lvl="5" indent="-374650" algn="l" rtl="0">
              <a:lnSpc>
                <a:spcPct val="100000"/>
              </a:lnSpc>
              <a:spcBef>
                <a:spcPts val="500"/>
              </a:spcBef>
              <a:spcAft>
                <a:spcPts val="0"/>
              </a:spcAft>
              <a:buClr>
                <a:schemeClr val="lt1"/>
              </a:buClr>
              <a:buSzPts val="2300"/>
              <a:buFont typeface="Arial"/>
              <a:buChar char="•"/>
              <a:defRPr sz="2300" b="0" i="0" u="none" strike="noStrike" cap="none">
                <a:solidFill>
                  <a:schemeClr val="lt1"/>
                </a:solidFill>
                <a:latin typeface="Calibri"/>
                <a:ea typeface="Calibri"/>
                <a:cs typeface="Calibri"/>
                <a:sym typeface="Calibri"/>
              </a:defRPr>
            </a:lvl6pPr>
            <a:lvl7pPr marL="3200400" marR="0" lvl="6" indent="-374650" algn="l" rtl="0">
              <a:lnSpc>
                <a:spcPct val="100000"/>
              </a:lnSpc>
              <a:spcBef>
                <a:spcPts val="500"/>
              </a:spcBef>
              <a:spcAft>
                <a:spcPts val="0"/>
              </a:spcAft>
              <a:buClr>
                <a:schemeClr val="lt1"/>
              </a:buClr>
              <a:buSzPts val="2300"/>
              <a:buFont typeface="Arial"/>
              <a:buChar char="•"/>
              <a:defRPr sz="2300" b="0" i="0" u="none" strike="noStrike" cap="none">
                <a:solidFill>
                  <a:schemeClr val="lt1"/>
                </a:solidFill>
                <a:latin typeface="Calibri"/>
                <a:ea typeface="Calibri"/>
                <a:cs typeface="Calibri"/>
                <a:sym typeface="Calibri"/>
              </a:defRPr>
            </a:lvl7pPr>
            <a:lvl8pPr marL="3657600" marR="0" lvl="7" indent="-374650" algn="l" rtl="0">
              <a:lnSpc>
                <a:spcPct val="100000"/>
              </a:lnSpc>
              <a:spcBef>
                <a:spcPts val="500"/>
              </a:spcBef>
              <a:spcAft>
                <a:spcPts val="0"/>
              </a:spcAft>
              <a:buClr>
                <a:schemeClr val="lt1"/>
              </a:buClr>
              <a:buSzPts val="2300"/>
              <a:buFont typeface="Arial"/>
              <a:buChar char="•"/>
              <a:defRPr sz="2300" b="0" i="0" u="none" strike="noStrike" cap="none">
                <a:solidFill>
                  <a:schemeClr val="lt1"/>
                </a:solidFill>
                <a:latin typeface="Calibri"/>
                <a:ea typeface="Calibri"/>
                <a:cs typeface="Calibri"/>
                <a:sym typeface="Calibri"/>
              </a:defRPr>
            </a:lvl8pPr>
            <a:lvl9pPr marL="4114800" marR="0" lvl="8" indent="-374650" algn="l" rtl="0">
              <a:lnSpc>
                <a:spcPct val="100000"/>
              </a:lnSpc>
              <a:spcBef>
                <a:spcPts val="500"/>
              </a:spcBef>
              <a:spcAft>
                <a:spcPts val="500"/>
              </a:spcAft>
              <a:buClr>
                <a:schemeClr val="lt1"/>
              </a:buClr>
              <a:buSzPts val="2300"/>
              <a:buFont typeface="Arial"/>
              <a:buChar char="•"/>
              <a:defRPr sz="2300" b="0" i="0" u="none" strike="noStrike" cap="none">
                <a:solidFill>
                  <a:schemeClr val="lt1"/>
                </a:solidFill>
                <a:latin typeface="Calibri"/>
                <a:ea typeface="Calibri"/>
                <a:cs typeface="Calibri"/>
                <a:sym typeface="Calibri"/>
              </a:defRPr>
            </a:lvl9pPr>
          </a:lstStyle>
          <a:p>
            <a:endParaRPr/>
          </a:p>
        </p:txBody>
      </p:sp>
      <p:sp>
        <p:nvSpPr>
          <p:cNvPr id="33" name="Google Shape;33;p19"/>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4" name="Google Shape;34;p19"/>
          <p:cNvPicPr preferRelativeResize="0"/>
          <p:nvPr/>
        </p:nvPicPr>
        <p:blipFill rotWithShape="1">
          <a:blip r:embed="rId2">
            <a:alphaModFix/>
          </a:blip>
          <a:srcRect l="8109" t="12341" r="8108" b="12356"/>
          <a:stretch/>
        </p:blipFill>
        <p:spPr>
          <a:xfrm>
            <a:off x="10753058" y="6358887"/>
            <a:ext cx="1200119" cy="340068"/>
          </a:xfrm>
          <a:prstGeom prst="rect">
            <a:avLst/>
          </a:prstGeom>
          <a:noFill/>
          <a:ln>
            <a:noFill/>
          </a:ln>
        </p:spPr>
      </p:pic>
      <p:pic>
        <p:nvPicPr>
          <p:cNvPr id="35" name="Google Shape;35;p19"/>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36" name="Google Shape;36;p19"/>
          <p:cNvPicPr preferRelativeResize="0"/>
          <p:nvPr/>
        </p:nvPicPr>
        <p:blipFill rotWithShape="1">
          <a:blip r:embed="rId4">
            <a:alphaModFix/>
          </a:blip>
          <a:srcRect/>
          <a:stretch/>
        </p:blipFill>
        <p:spPr>
          <a:xfrm flipH="1">
            <a:off x="11653200" y="0"/>
            <a:ext cx="540000" cy="54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Back Cover - Black">
  <p:cSld name="5_Blank">
    <p:bg>
      <p:bgPr>
        <a:solidFill>
          <a:schemeClr val="dk1"/>
        </a:solidFill>
        <a:effectLst/>
      </p:bgPr>
    </p:bg>
    <p:spTree>
      <p:nvGrpSpPr>
        <p:cNvPr id="1" name="Shape 42"/>
        <p:cNvGrpSpPr/>
        <p:nvPr/>
      </p:nvGrpSpPr>
      <p:grpSpPr>
        <a:xfrm>
          <a:off x="0" y="0"/>
          <a:ext cx="0" cy="0"/>
          <a:chOff x="0" y="0"/>
          <a:chExt cx="0" cy="0"/>
        </a:xfrm>
      </p:grpSpPr>
      <p:sp>
        <p:nvSpPr>
          <p:cNvPr id="43" name="Google Shape;43;p14"/>
          <p:cNvSpPr txBox="1"/>
          <p:nvPr/>
        </p:nvSpPr>
        <p:spPr>
          <a:xfrm>
            <a:off x="478800" y="1827444"/>
            <a:ext cx="3600000" cy="89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200"/>
              <a:buFont typeface="Arial"/>
              <a:buNone/>
            </a:pPr>
            <a:r>
              <a:rPr lang="en-US" sz="5200" b="0" i="0" u="none" strike="noStrike" cap="none">
                <a:solidFill>
                  <a:schemeClr val="accent1"/>
                </a:solidFill>
                <a:latin typeface="Arial"/>
                <a:ea typeface="Arial"/>
                <a:cs typeface="Arial"/>
                <a:sym typeface="Arial"/>
              </a:rPr>
              <a:t>Thank you!</a:t>
            </a:r>
            <a:endParaRPr sz="1400" b="0" i="0" u="none" strike="noStrike" cap="none">
              <a:solidFill>
                <a:schemeClr val="accent1"/>
              </a:solidFill>
              <a:latin typeface="Arial"/>
              <a:ea typeface="Arial"/>
              <a:cs typeface="Arial"/>
              <a:sym typeface="Arial"/>
            </a:endParaRPr>
          </a:p>
        </p:txBody>
      </p:sp>
      <p:pic>
        <p:nvPicPr>
          <p:cNvPr id="44" name="Google Shape;44;p14"/>
          <p:cNvPicPr preferRelativeResize="0"/>
          <p:nvPr/>
        </p:nvPicPr>
        <p:blipFill rotWithShape="1">
          <a:blip r:embed="rId2">
            <a:alphaModFix/>
          </a:blip>
          <a:srcRect/>
          <a:stretch/>
        </p:blipFill>
        <p:spPr>
          <a:xfrm>
            <a:off x="6672657" y="479916"/>
            <a:ext cx="5039119" cy="5039119"/>
          </a:xfrm>
          <a:prstGeom prst="rect">
            <a:avLst/>
          </a:prstGeom>
          <a:noFill/>
          <a:ln>
            <a:noFill/>
          </a:ln>
        </p:spPr>
      </p:pic>
      <p:pic>
        <p:nvPicPr>
          <p:cNvPr id="45" name="Google Shape;45;p14"/>
          <p:cNvPicPr preferRelativeResize="0"/>
          <p:nvPr/>
        </p:nvPicPr>
        <p:blipFill rotWithShape="1">
          <a:blip r:embed="rId3">
            <a:alphaModFix/>
          </a:blip>
          <a:srcRect/>
          <a:stretch/>
        </p:blipFill>
        <p:spPr>
          <a:xfrm>
            <a:off x="6672644" y="6223520"/>
            <a:ext cx="429120" cy="288000"/>
          </a:xfrm>
          <a:prstGeom prst="rect">
            <a:avLst/>
          </a:prstGeom>
          <a:noFill/>
          <a:ln>
            <a:noFill/>
          </a:ln>
        </p:spPr>
      </p:pic>
      <p:sp>
        <p:nvSpPr>
          <p:cNvPr id="46" name="Google Shape;46;p14">
            <a:hlinkClick r:id="rId4"/>
          </p:cNvPr>
          <p:cNvSpPr txBox="1"/>
          <p:nvPr/>
        </p:nvSpPr>
        <p:spPr>
          <a:xfrm>
            <a:off x="7273850" y="6223525"/>
            <a:ext cx="4302900" cy="2880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US" sz="1000" b="0" i="0" u="none" strike="noStrike" cap="none">
                <a:solidFill>
                  <a:schemeClr val="lt2"/>
                </a:solidFill>
                <a:latin typeface="Arial"/>
                <a:ea typeface="Arial"/>
                <a:cs typeface="Arial"/>
                <a:sym typeface="Arial"/>
              </a:rPr>
              <a:t>i4Trust has received funding from the European Union’s Horizon 2020 research and innovation programme under the Grant Agreement no 951975.</a:t>
            </a:r>
            <a:endParaRPr sz="1000" b="0" i="0" u="none" strike="noStrike" cap="none">
              <a:solidFill>
                <a:schemeClr val="lt2"/>
              </a:solidFill>
              <a:latin typeface="Arial"/>
              <a:ea typeface="Arial"/>
              <a:cs typeface="Arial"/>
              <a:sym typeface="Arial"/>
            </a:endParaRPr>
          </a:p>
        </p:txBody>
      </p:sp>
      <p:pic>
        <p:nvPicPr>
          <p:cNvPr id="47" name="Google Shape;47;p14"/>
          <p:cNvPicPr preferRelativeResize="0"/>
          <p:nvPr/>
        </p:nvPicPr>
        <p:blipFill rotWithShape="1">
          <a:blip r:embed="rId5">
            <a:alphaModFix/>
          </a:blip>
          <a:srcRect l="8118" t="12328" r="8083" b="12356"/>
          <a:stretch/>
        </p:blipFill>
        <p:spPr>
          <a:xfrm>
            <a:off x="480047" y="5998950"/>
            <a:ext cx="2261345" cy="6414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Front Cover_No EU Logo - White">
  <p:cSld name="1_Front Cover_No EU Logo - White">
    <p:bg>
      <p:bgPr>
        <a:solidFill>
          <a:schemeClr val="lt1"/>
        </a:solidFill>
        <a:effectLst/>
      </p:bgPr>
    </p:bg>
    <p:spTree>
      <p:nvGrpSpPr>
        <p:cNvPr id="1" name="Shape 48"/>
        <p:cNvGrpSpPr/>
        <p:nvPr/>
      </p:nvGrpSpPr>
      <p:grpSpPr>
        <a:xfrm>
          <a:off x="0" y="0"/>
          <a:ext cx="0" cy="0"/>
          <a:chOff x="0" y="0"/>
          <a:chExt cx="0" cy="0"/>
        </a:xfrm>
      </p:grpSpPr>
      <p:sp>
        <p:nvSpPr>
          <p:cNvPr id="49" name="Google Shape;49;p15"/>
          <p:cNvSpPr txBox="1">
            <a:spLocks noGrp="1"/>
          </p:cNvSpPr>
          <p:nvPr>
            <p:ph type="ctrTitle"/>
          </p:nvPr>
        </p:nvSpPr>
        <p:spPr>
          <a:xfrm>
            <a:off x="478800" y="1655710"/>
            <a:ext cx="5400600" cy="1679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4"/>
              </a:buClr>
              <a:buSzPts val="3200"/>
              <a:buFont typeface="Arial"/>
              <a:buNone/>
              <a:defRPr sz="3200" b="0" i="0" u="none" strike="noStrike" cap="none">
                <a:solidFill>
                  <a:schemeClr val="accent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cxnSp>
        <p:nvCxnSpPr>
          <p:cNvPr id="50" name="Google Shape;50;p15"/>
          <p:cNvCxnSpPr/>
          <p:nvPr/>
        </p:nvCxnSpPr>
        <p:spPr>
          <a:xfrm>
            <a:off x="3408110" y="6045174"/>
            <a:ext cx="0" cy="596400"/>
          </a:xfrm>
          <a:prstGeom prst="straightConnector1">
            <a:avLst/>
          </a:prstGeom>
          <a:noFill/>
          <a:ln w="19050" cap="flat" cmpd="sng">
            <a:solidFill>
              <a:srgbClr val="D8D8D8"/>
            </a:solidFill>
            <a:prstDash val="solid"/>
            <a:round/>
            <a:headEnd type="none" w="sm" len="sm"/>
            <a:tailEnd type="none" w="sm" len="sm"/>
          </a:ln>
        </p:spPr>
      </p:cxnSp>
      <p:pic>
        <p:nvPicPr>
          <p:cNvPr id="51" name="Google Shape;51;p15"/>
          <p:cNvPicPr preferRelativeResize="0"/>
          <p:nvPr/>
        </p:nvPicPr>
        <p:blipFill rotWithShape="1">
          <a:blip r:embed="rId2">
            <a:alphaModFix/>
          </a:blip>
          <a:srcRect/>
          <a:stretch/>
        </p:blipFill>
        <p:spPr>
          <a:xfrm>
            <a:off x="6672657" y="479916"/>
            <a:ext cx="5039119" cy="5039119"/>
          </a:xfrm>
          <a:prstGeom prst="rect">
            <a:avLst/>
          </a:prstGeom>
          <a:noFill/>
          <a:ln>
            <a:noFill/>
          </a:ln>
        </p:spPr>
      </p:pic>
      <p:grpSp>
        <p:nvGrpSpPr>
          <p:cNvPr id="52" name="Google Shape;52;p15"/>
          <p:cNvGrpSpPr/>
          <p:nvPr/>
        </p:nvGrpSpPr>
        <p:grpSpPr>
          <a:xfrm>
            <a:off x="4074827" y="6045630"/>
            <a:ext cx="1969648" cy="588941"/>
            <a:chOff x="14764800" y="9069350"/>
            <a:chExt cx="2954325" cy="883500"/>
          </a:xfrm>
        </p:grpSpPr>
        <p:cxnSp>
          <p:nvCxnSpPr>
            <p:cNvPr id="53" name="Google Shape;53;p15"/>
            <p:cNvCxnSpPr/>
            <p:nvPr/>
          </p:nvCxnSpPr>
          <p:spPr>
            <a:xfrm>
              <a:off x="14765025" y="9360225"/>
              <a:ext cx="2954100" cy="0"/>
            </a:xfrm>
            <a:prstGeom prst="straightConnector1">
              <a:avLst/>
            </a:prstGeom>
            <a:noFill/>
            <a:ln w="76200" cap="flat" cmpd="sng">
              <a:solidFill>
                <a:srgbClr val="1DE9B6"/>
              </a:solidFill>
              <a:prstDash val="solid"/>
              <a:round/>
              <a:headEnd type="none" w="sm" len="sm"/>
              <a:tailEnd type="none" w="sm" len="sm"/>
            </a:ln>
          </p:spPr>
        </p:cxnSp>
        <p:cxnSp>
          <p:nvCxnSpPr>
            <p:cNvPr id="54" name="Google Shape;54;p15"/>
            <p:cNvCxnSpPr/>
            <p:nvPr/>
          </p:nvCxnSpPr>
          <p:spPr>
            <a:xfrm>
              <a:off x="14765025" y="9867400"/>
              <a:ext cx="2954100" cy="0"/>
            </a:xfrm>
            <a:prstGeom prst="straightConnector1">
              <a:avLst/>
            </a:prstGeom>
            <a:noFill/>
            <a:ln w="76200" cap="flat" cmpd="sng">
              <a:solidFill>
                <a:srgbClr val="FFD600"/>
              </a:solidFill>
              <a:prstDash val="solid"/>
              <a:round/>
              <a:headEnd type="none" w="sm" len="sm"/>
              <a:tailEnd type="none" w="sm" len="sm"/>
            </a:ln>
          </p:spPr>
        </p:cxnSp>
        <p:sp>
          <p:nvSpPr>
            <p:cNvPr id="55" name="Google Shape;55;p15"/>
            <p:cNvSpPr txBox="1"/>
            <p:nvPr/>
          </p:nvSpPr>
          <p:spPr>
            <a:xfrm>
              <a:off x="14764800" y="9069350"/>
              <a:ext cx="2954100" cy="883500"/>
            </a:xfrm>
            <a:prstGeom prst="rect">
              <a:avLst/>
            </a:prstGeom>
            <a:noFill/>
            <a:ln>
              <a:noFill/>
            </a:ln>
          </p:spPr>
          <p:txBody>
            <a:bodyPr spcFirstLastPara="1" wrap="square" lIns="0" tIns="0" rIns="0" bIns="0" anchor="t" anchorCtr="0">
              <a:noAutofit/>
            </a:bodyPr>
            <a:lstStyle/>
            <a:p>
              <a:pPr marL="0" marR="0" lvl="0" indent="0" algn="l" rtl="0">
                <a:lnSpc>
                  <a:spcPct val="170000"/>
                </a:lnSpc>
                <a:spcBef>
                  <a:spcPts val="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i4Trust Website</a:t>
              </a:r>
              <a:endParaRPr sz="1300" b="0" i="0" u="none" strike="noStrike" cap="none">
                <a:solidFill>
                  <a:schemeClr val="dk1"/>
                </a:solidFill>
                <a:latin typeface="Arial"/>
                <a:ea typeface="Arial"/>
                <a:cs typeface="Arial"/>
                <a:sym typeface="Arial"/>
              </a:endParaRPr>
            </a:p>
            <a:p>
              <a:pPr marL="0" marR="0" lvl="0" indent="0" algn="l" rtl="0">
                <a:lnSpc>
                  <a:spcPct val="170000"/>
                </a:lnSpc>
                <a:spcBef>
                  <a:spcPts val="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i4Trust Community</a:t>
              </a:r>
              <a:endParaRPr sz="1300" b="0" i="0" u="none" strike="noStrike" cap="none">
                <a:solidFill>
                  <a:schemeClr val="dk1"/>
                </a:solidFill>
                <a:latin typeface="Arial"/>
                <a:ea typeface="Arial"/>
                <a:cs typeface="Arial"/>
                <a:sym typeface="Arial"/>
              </a:endParaRPr>
            </a:p>
          </p:txBody>
        </p:sp>
      </p:grpSp>
      <p:pic>
        <p:nvPicPr>
          <p:cNvPr id="56" name="Google Shape;56;p15"/>
          <p:cNvPicPr preferRelativeResize="0"/>
          <p:nvPr/>
        </p:nvPicPr>
        <p:blipFill rotWithShape="1">
          <a:blip r:embed="rId3">
            <a:alphaModFix/>
          </a:blip>
          <a:srcRect l="8109" t="12341" r="8108" b="12356"/>
          <a:stretch/>
        </p:blipFill>
        <p:spPr>
          <a:xfrm>
            <a:off x="480047" y="5998950"/>
            <a:ext cx="2261345" cy="641455"/>
          </a:xfrm>
          <a:prstGeom prst="rect">
            <a:avLst/>
          </a:prstGeom>
          <a:noFill/>
          <a:ln>
            <a:noFill/>
          </a:ln>
        </p:spPr>
      </p:pic>
      <p:pic>
        <p:nvPicPr>
          <p:cNvPr id="57" name="Google Shape;57;p15"/>
          <p:cNvPicPr preferRelativeResize="0"/>
          <p:nvPr/>
        </p:nvPicPr>
        <p:blipFill rotWithShape="1">
          <a:blip r:embed="rId4">
            <a:alphaModFix/>
          </a:blip>
          <a:srcRect/>
          <a:stretch/>
        </p:blipFill>
        <p:spPr>
          <a:xfrm>
            <a:off x="7377912" y="6192172"/>
            <a:ext cx="1164561" cy="302400"/>
          </a:xfrm>
          <a:prstGeom prst="rect">
            <a:avLst/>
          </a:prstGeom>
          <a:noFill/>
          <a:ln>
            <a:noFill/>
          </a:ln>
        </p:spPr>
      </p:pic>
      <p:pic>
        <p:nvPicPr>
          <p:cNvPr id="58" name="Google Shape;58;p15"/>
          <p:cNvPicPr preferRelativeResize="0"/>
          <p:nvPr/>
        </p:nvPicPr>
        <p:blipFill rotWithShape="1">
          <a:blip r:embed="rId5">
            <a:alphaModFix/>
          </a:blip>
          <a:srcRect/>
          <a:stretch/>
        </p:blipFill>
        <p:spPr>
          <a:xfrm>
            <a:off x="10428175" y="6192175"/>
            <a:ext cx="1283592" cy="302400"/>
          </a:xfrm>
          <a:prstGeom prst="rect">
            <a:avLst/>
          </a:prstGeom>
          <a:noFill/>
          <a:ln>
            <a:noFill/>
          </a:ln>
        </p:spPr>
      </p:pic>
      <p:pic>
        <p:nvPicPr>
          <p:cNvPr id="59" name="Google Shape;59;p15"/>
          <p:cNvPicPr preferRelativeResize="0"/>
          <p:nvPr/>
        </p:nvPicPr>
        <p:blipFill rotWithShape="1">
          <a:blip r:embed="rId6">
            <a:alphaModFix/>
          </a:blip>
          <a:srcRect l="-20" r="20"/>
          <a:stretch/>
        </p:blipFill>
        <p:spPr>
          <a:xfrm>
            <a:off x="9209188" y="6046700"/>
            <a:ext cx="552282" cy="586800"/>
          </a:xfrm>
          <a:prstGeom prst="rect">
            <a:avLst/>
          </a:prstGeom>
          <a:noFill/>
          <a:ln>
            <a:noFill/>
          </a:ln>
        </p:spPr>
      </p:pic>
      <p:cxnSp>
        <p:nvCxnSpPr>
          <p:cNvPr id="60" name="Google Shape;60;p15"/>
          <p:cNvCxnSpPr/>
          <p:nvPr/>
        </p:nvCxnSpPr>
        <p:spPr>
          <a:xfrm>
            <a:off x="6711194" y="6045174"/>
            <a:ext cx="0" cy="596400"/>
          </a:xfrm>
          <a:prstGeom prst="straightConnector1">
            <a:avLst/>
          </a:prstGeom>
          <a:noFill/>
          <a:ln w="19050" cap="flat" cmpd="sng">
            <a:solidFill>
              <a:srgbClr val="D8D8D8"/>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Section Cover - Black">
  <p:cSld name="2_Section Cover - Black">
    <p:bg>
      <p:bgPr>
        <a:solidFill>
          <a:schemeClr val="dk1"/>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ctrTitle"/>
          </p:nvPr>
        </p:nvSpPr>
        <p:spPr>
          <a:xfrm>
            <a:off x="478800" y="3119450"/>
            <a:ext cx="11234700" cy="106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2pPr>
            <a:lvl3pPr marR="0" lvl="2"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3pPr>
            <a:lvl4pPr marR="0" lvl="3"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4pPr>
            <a:lvl5pPr marR="0" lvl="4"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5pPr>
            <a:lvl6pPr marR="0" lvl="5"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6pPr>
            <a:lvl7pPr marR="0" lvl="6"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7pPr>
            <a:lvl8pPr marR="0" lvl="7"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8pPr>
            <a:lvl9pPr marR="0" lvl="8" algn="l" rtl="0">
              <a:lnSpc>
                <a:spcPct val="100000"/>
              </a:lnSpc>
              <a:spcBef>
                <a:spcPts val="0"/>
              </a:spcBef>
              <a:spcAft>
                <a:spcPts val="0"/>
              </a:spcAft>
              <a:buClr>
                <a:schemeClr val="accent1"/>
              </a:buClr>
              <a:buSzPts val="1400"/>
              <a:buFont typeface="Arial"/>
              <a:buNone/>
              <a:defRPr sz="5100" b="0" i="0" u="none" strike="noStrike" cap="none">
                <a:solidFill>
                  <a:schemeClr val="accent1"/>
                </a:solidFill>
                <a:latin typeface="Calibri"/>
                <a:ea typeface="Calibri"/>
                <a:cs typeface="Calibri"/>
                <a:sym typeface="Calibri"/>
              </a:defRPr>
            </a:lvl9pPr>
          </a:lstStyle>
          <a:p>
            <a:endParaRPr/>
          </a:p>
        </p:txBody>
      </p:sp>
      <p:sp>
        <p:nvSpPr>
          <p:cNvPr id="63" name="Google Shape;63;p16"/>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64" name="Google Shape;64;p16"/>
          <p:cNvPicPr preferRelativeResize="0"/>
          <p:nvPr/>
        </p:nvPicPr>
        <p:blipFill rotWithShape="1">
          <a:blip r:embed="rId2">
            <a:alphaModFix/>
          </a:blip>
          <a:srcRect/>
          <a:stretch/>
        </p:blipFill>
        <p:spPr>
          <a:xfrm>
            <a:off x="480047" y="479916"/>
            <a:ext cx="11230034" cy="1878444"/>
          </a:xfrm>
          <a:prstGeom prst="rect">
            <a:avLst/>
          </a:prstGeom>
          <a:noFill/>
          <a:ln>
            <a:noFill/>
          </a:ln>
        </p:spPr>
      </p:pic>
      <p:pic>
        <p:nvPicPr>
          <p:cNvPr id="65" name="Google Shape;65;p16"/>
          <p:cNvPicPr preferRelativeResize="0"/>
          <p:nvPr/>
        </p:nvPicPr>
        <p:blipFill rotWithShape="1">
          <a:blip r:embed="rId3">
            <a:alphaModFix/>
          </a:blip>
          <a:srcRect l="8118" t="12328" r="8083" b="12356"/>
          <a:stretch/>
        </p:blipFill>
        <p:spPr>
          <a:xfrm>
            <a:off x="9452130" y="5857375"/>
            <a:ext cx="2261345" cy="6414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ext - Black">
  <p:cSld name="3_Text - Black">
    <p:bg>
      <p:bgPr>
        <a:solidFill>
          <a:schemeClr val="dk1"/>
        </a:solid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8800" y="360000"/>
            <a:ext cx="10800000" cy="1006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sp>
        <p:nvSpPr>
          <p:cNvPr id="68" name="Google Shape;68;p18"/>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69" name="Google Shape;69;p18"/>
          <p:cNvPicPr preferRelativeResize="0"/>
          <p:nvPr/>
        </p:nvPicPr>
        <p:blipFill rotWithShape="1">
          <a:blip r:embed="rId2">
            <a:alphaModFix/>
          </a:blip>
          <a:srcRect l="8118" t="12328" r="8083" b="12356"/>
          <a:stretch/>
        </p:blipFill>
        <p:spPr>
          <a:xfrm>
            <a:off x="10753058" y="6358887"/>
            <a:ext cx="1200119" cy="339941"/>
          </a:xfrm>
          <a:prstGeom prst="rect">
            <a:avLst/>
          </a:prstGeom>
          <a:noFill/>
          <a:ln>
            <a:noFill/>
          </a:ln>
        </p:spPr>
      </p:pic>
      <p:pic>
        <p:nvPicPr>
          <p:cNvPr id="70" name="Google Shape;70;p18"/>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71" name="Google Shape;71;p18"/>
          <p:cNvPicPr preferRelativeResize="0"/>
          <p:nvPr/>
        </p:nvPicPr>
        <p:blipFill rotWithShape="1">
          <a:blip r:embed="rId4">
            <a:alphaModFix/>
          </a:blip>
          <a:srcRect/>
          <a:stretch/>
        </p:blipFill>
        <p:spPr>
          <a:xfrm flipH="1">
            <a:off x="11653200" y="0"/>
            <a:ext cx="540000" cy="540000"/>
          </a:xfrm>
          <a:prstGeom prst="rect">
            <a:avLst/>
          </a:prstGeom>
          <a:noFill/>
          <a:ln>
            <a:noFill/>
          </a:ln>
        </p:spPr>
      </p:pic>
      <p:sp>
        <p:nvSpPr>
          <p:cNvPr id="72" name="Google Shape;72;p18"/>
          <p:cNvSpPr txBox="1">
            <a:spLocks noGrp="1"/>
          </p:cNvSpPr>
          <p:nvPr>
            <p:ph type="body" idx="1"/>
          </p:nvPr>
        </p:nvSpPr>
        <p:spPr>
          <a:xfrm>
            <a:off x="478800" y="1440000"/>
            <a:ext cx="10800000" cy="46800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55600" algn="l" rtl="0">
              <a:lnSpc>
                <a:spcPct val="100000"/>
              </a:lnSpc>
              <a:spcBef>
                <a:spcPts val="500"/>
              </a:spcBef>
              <a:spcAft>
                <a:spcPts val="0"/>
              </a:spcAft>
              <a:buClr>
                <a:schemeClr val="accent4"/>
              </a:buClr>
              <a:buSzPts val="2000"/>
              <a:buFont typeface="Arial"/>
              <a:buChar char="■"/>
              <a:defRPr sz="1800" b="0" i="0" u="none" strike="noStrike" cap="none">
                <a:solidFill>
                  <a:schemeClr val="lt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2"/>
              </a:buClr>
              <a:buSzPts val="2000"/>
              <a:buFont typeface="Arial"/>
              <a:buChar char="■"/>
              <a:defRPr sz="1600" b="0" i="0" u="none" strike="noStrike" cap="none">
                <a:solidFill>
                  <a:schemeClr val="lt1"/>
                </a:solidFill>
                <a:latin typeface="Arial"/>
                <a:ea typeface="Arial"/>
                <a:cs typeface="Arial"/>
                <a:sym typeface="Arial"/>
              </a:defRPr>
            </a:lvl3pPr>
            <a:lvl4pPr marL="1828800" marR="0" lvl="3" indent="-355600" algn="l" rtl="0">
              <a:lnSpc>
                <a:spcPct val="100000"/>
              </a:lnSpc>
              <a:spcBef>
                <a:spcPts val="500"/>
              </a:spcBef>
              <a:spcAft>
                <a:spcPts val="0"/>
              </a:spcAft>
              <a:buClr>
                <a:schemeClr val="lt2"/>
              </a:buClr>
              <a:buSzPts val="2000"/>
              <a:buFont typeface="Arial"/>
              <a:buChar char="■"/>
              <a:defRPr sz="1400" b="0" i="0" u="none" strike="noStrike" cap="none">
                <a:solidFill>
                  <a:schemeClr val="lt1"/>
                </a:solidFill>
                <a:latin typeface="Arial"/>
                <a:ea typeface="Arial"/>
                <a:cs typeface="Arial"/>
                <a:sym typeface="Arial"/>
              </a:defRPr>
            </a:lvl4pPr>
            <a:lvl5pPr marL="2286000" marR="0" lvl="4" indent="-355600" algn="l" rtl="0">
              <a:lnSpc>
                <a:spcPct val="100000"/>
              </a:lnSpc>
              <a:spcBef>
                <a:spcPts val="500"/>
              </a:spcBef>
              <a:spcAft>
                <a:spcPts val="0"/>
              </a:spcAft>
              <a:buClr>
                <a:schemeClr val="lt1"/>
              </a:buClr>
              <a:buSzPts val="2000"/>
              <a:buFont typeface="Arial"/>
              <a:buChar char="■"/>
              <a:defRPr sz="1200" b="0" i="0" u="none" strike="noStrike" cap="none">
                <a:solidFill>
                  <a:schemeClr val="lt1"/>
                </a:solidFill>
                <a:latin typeface="Arial"/>
                <a:ea typeface="Arial"/>
                <a:cs typeface="Arial"/>
                <a:sym typeface="Arial"/>
              </a:defRPr>
            </a:lvl5pPr>
            <a:lvl6pPr marL="2743200" marR="0" lvl="5" indent="-374650" algn="l" rtl="0">
              <a:lnSpc>
                <a:spcPct val="100000"/>
              </a:lnSpc>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6pPr>
            <a:lvl7pPr marL="3200400" marR="0" lvl="6" indent="-374650" algn="l" rtl="0">
              <a:lnSpc>
                <a:spcPct val="100000"/>
              </a:lnSpc>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7pPr>
            <a:lvl8pPr marL="3657600" marR="0" lvl="7" indent="-374650" algn="l" rtl="0">
              <a:lnSpc>
                <a:spcPct val="100000"/>
              </a:lnSpc>
              <a:spcBef>
                <a:spcPts val="50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8pPr>
            <a:lvl9pPr marL="4114800" marR="0" lvl="8" indent="-374650" algn="l" rtl="0">
              <a:lnSpc>
                <a:spcPct val="100000"/>
              </a:lnSpc>
              <a:spcBef>
                <a:spcPts val="500"/>
              </a:spcBef>
              <a:spcAft>
                <a:spcPts val="50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Blank with Title - Black">
  <p:cSld name="4_Blank with Title - Black">
    <p:bg>
      <p:bgPr>
        <a:solidFill>
          <a:schemeClr val="dk1"/>
        </a:solidFill>
        <a:effectLst/>
      </p:bgPr>
    </p:bg>
    <p:spTree>
      <p:nvGrpSpPr>
        <p:cNvPr id="1" name="Shape 73"/>
        <p:cNvGrpSpPr/>
        <p:nvPr/>
      </p:nvGrpSpPr>
      <p:grpSpPr>
        <a:xfrm>
          <a:off x="0" y="0"/>
          <a:ext cx="0" cy="0"/>
          <a:chOff x="0" y="0"/>
          <a:chExt cx="0" cy="0"/>
        </a:xfrm>
      </p:grpSpPr>
      <p:sp>
        <p:nvSpPr>
          <p:cNvPr id="74" name="Google Shape;74;p20"/>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75" name="Google Shape;75;p20"/>
          <p:cNvPicPr preferRelativeResize="0"/>
          <p:nvPr/>
        </p:nvPicPr>
        <p:blipFill rotWithShape="1">
          <a:blip r:embed="rId2">
            <a:alphaModFix/>
          </a:blip>
          <a:srcRect l="8118" t="12328" r="8083" b="12356"/>
          <a:stretch/>
        </p:blipFill>
        <p:spPr>
          <a:xfrm>
            <a:off x="10753058" y="6358887"/>
            <a:ext cx="1200119" cy="339941"/>
          </a:xfrm>
          <a:prstGeom prst="rect">
            <a:avLst/>
          </a:prstGeom>
          <a:noFill/>
          <a:ln>
            <a:noFill/>
          </a:ln>
        </p:spPr>
      </p:pic>
      <p:pic>
        <p:nvPicPr>
          <p:cNvPr id="76" name="Google Shape;76;p20"/>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77" name="Google Shape;77;p20"/>
          <p:cNvPicPr preferRelativeResize="0"/>
          <p:nvPr/>
        </p:nvPicPr>
        <p:blipFill rotWithShape="1">
          <a:blip r:embed="rId4">
            <a:alphaModFix/>
          </a:blip>
          <a:srcRect/>
          <a:stretch/>
        </p:blipFill>
        <p:spPr>
          <a:xfrm flipH="1">
            <a:off x="11653200" y="0"/>
            <a:ext cx="540000" cy="540000"/>
          </a:xfrm>
          <a:prstGeom prst="rect">
            <a:avLst/>
          </a:prstGeom>
          <a:noFill/>
          <a:ln>
            <a:noFill/>
          </a:ln>
        </p:spPr>
      </p:pic>
      <p:sp>
        <p:nvSpPr>
          <p:cNvPr id="78" name="Google Shape;78;p20"/>
          <p:cNvSpPr txBox="1">
            <a:spLocks noGrp="1"/>
          </p:cNvSpPr>
          <p:nvPr>
            <p:ph type="title"/>
          </p:nvPr>
        </p:nvSpPr>
        <p:spPr>
          <a:xfrm>
            <a:off x="478800" y="360000"/>
            <a:ext cx="10800000" cy="1006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5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Blank no Title - Black">
  <p:cSld name="5_Blank no Title - Black">
    <p:bg>
      <p:bgPr>
        <a:solidFill>
          <a:schemeClr val="dk1"/>
        </a:solid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D8D8D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81" name="Google Shape;81;p21"/>
          <p:cNvPicPr preferRelativeResize="0"/>
          <p:nvPr/>
        </p:nvPicPr>
        <p:blipFill rotWithShape="1">
          <a:blip r:embed="rId2">
            <a:alphaModFix/>
          </a:blip>
          <a:srcRect l="8118" t="12328" r="8083" b="12356"/>
          <a:stretch/>
        </p:blipFill>
        <p:spPr>
          <a:xfrm>
            <a:off x="10753058" y="6358887"/>
            <a:ext cx="1200119" cy="339941"/>
          </a:xfrm>
          <a:prstGeom prst="rect">
            <a:avLst/>
          </a:prstGeom>
          <a:noFill/>
          <a:ln>
            <a:noFill/>
          </a:ln>
        </p:spPr>
      </p:pic>
      <p:pic>
        <p:nvPicPr>
          <p:cNvPr id="82" name="Google Shape;82;p21"/>
          <p:cNvPicPr preferRelativeResize="0"/>
          <p:nvPr/>
        </p:nvPicPr>
        <p:blipFill rotWithShape="1">
          <a:blip r:embed="rId3">
            <a:alphaModFix/>
          </a:blip>
          <a:srcRect/>
          <a:stretch/>
        </p:blipFill>
        <p:spPr>
          <a:xfrm rot="10800000" flipH="1">
            <a:off x="0" y="6317975"/>
            <a:ext cx="540000" cy="540000"/>
          </a:xfrm>
          <a:prstGeom prst="rect">
            <a:avLst/>
          </a:prstGeom>
          <a:noFill/>
          <a:ln>
            <a:noFill/>
          </a:ln>
        </p:spPr>
      </p:pic>
      <p:pic>
        <p:nvPicPr>
          <p:cNvPr id="83" name="Google Shape;83;p21"/>
          <p:cNvPicPr preferRelativeResize="0"/>
          <p:nvPr/>
        </p:nvPicPr>
        <p:blipFill rotWithShape="1">
          <a:blip r:embed="rId4">
            <a:alphaModFix/>
          </a:blip>
          <a:srcRect/>
          <a:stretch/>
        </p:blipFill>
        <p:spPr>
          <a:xfrm flipH="1">
            <a:off x="11653200" y="0"/>
            <a:ext cx="540000" cy="54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sldNum" idx="12"/>
          </p:nvPr>
        </p:nvSpPr>
        <p:spPr>
          <a:xfrm>
            <a:off x="11410519"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tackoverflow.com/questions/tagged/fiwar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tackoverflow.com/questions/tagged/fiwar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i4trust.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2.jp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hyperlink" Target="https://i4trust.or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hyperlink" Target="https://stackoverflow.com/questions/tagged/fiware" TargetMode="External"/><Relationship Id="rId4" Type="http://schemas.openxmlformats.org/officeDocument/2006/relationships/hyperlink" Target="https://spaces.fundingbox.com/c/i4trust/categories/i4TrustHelpDes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
          <p:cNvSpPr txBox="1">
            <a:spLocks noGrp="1"/>
          </p:cNvSpPr>
          <p:nvPr>
            <p:ph type="ctrTitle"/>
          </p:nvPr>
        </p:nvSpPr>
        <p:spPr>
          <a:xfrm>
            <a:off x="478800" y="1656860"/>
            <a:ext cx="5400600" cy="1679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200"/>
              <a:buNone/>
            </a:pPr>
            <a:r>
              <a:rPr lang="en-US" dirty="0"/>
              <a:t>i4Trust – Multi-tier support</a:t>
            </a:r>
            <a:endParaRPr dirty="0"/>
          </a:p>
        </p:txBody>
      </p:sp>
      <p:sp>
        <p:nvSpPr>
          <p:cNvPr id="109" name="Google Shape;109;p1"/>
          <p:cNvSpPr txBox="1">
            <a:spLocks noGrp="1"/>
          </p:cNvSpPr>
          <p:nvPr>
            <p:ph type="subTitle" idx="1"/>
          </p:nvPr>
        </p:nvSpPr>
        <p:spPr>
          <a:xfrm>
            <a:off x="478799" y="3114375"/>
            <a:ext cx="6117943" cy="159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dirty="0">
                <a:solidFill>
                  <a:schemeClr val="accent3"/>
                </a:solidFill>
                <a:latin typeface="Arial"/>
                <a:ea typeface="Arial"/>
                <a:cs typeface="Arial"/>
                <a:sym typeface="Arial"/>
              </a:rPr>
              <a:t>Juanjo Hierro - CTO FIWARE Foundation</a:t>
            </a:r>
            <a:endParaRPr sz="1600" b="0" i="0" u="none" strike="noStrike" cap="none" dirty="0">
              <a:solidFill>
                <a:schemeClr val="accent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E665-D0EF-354B-9DCE-A72E2FC36452}"/>
              </a:ext>
            </a:extLst>
          </p:cNvPr>
          <p:cNvSpPr>
            <a:spLocks noGrp="1"/>
          </p:cNvSpPr>
          <p:nvPr>
            <p:ph type="title"/>
          </p:nvPr>
        </p:nvSpPr>
        <p:spPr/>
        <p:txBody>
          <a:bodyPr/>
          <a:lstStyle/>
          <a:p>
            <a:r>
              <a:rPr lang="en-GB" dirty="0"/>
              <a:t>Notes regarding JIRA</a:t>
            </a:r>
          </a:p>
        </p:txBody>
      </p:sp>
      <p:sp>
        <p:nvSpPr>
          <p:cNvPr id="3" name="Text Placeholder 2">
            <a:extLst>
              <a:ext uri="{FF2B5EF4-FFF2-40B4-BE49-F238E27FC236}">
                <a16:creationId xmlns:a16="http://schemas.microsoft.com/office/drawing/2014/main" id="{D74F71AF-EEF0-9643-B0C0-0B6419312C31}"/>
              </a:ext>
            </a:extLst>
          </p:cNvPr>
          <p:cNvSpPr>
            <a:spLocks noGrp="1"/>
          </p:cNvSpPr>
          <p:nvPr>
            <p:ph type="body" idx="1"/>
          </p:nvPr>
        </p:nvSpPr>
        <p:spPr>
          <a:xfrm>
            <a:off x="478800" y="1244600"/>
            <a:ext cx="8402310" cy="5372100"/>
          </a:xfrm>
        </p:spPr>
        <p:txBody>
          <a:bodyPr/>
          <a:lstStyle/>
          <a:p>
            <a:r>
              <a:rPr lang="en-GB" dirty="0"/>
              <a:t>DIHs will be assigned a user account in the ITRUST JIRA project that has been created:</a:t>
            </a:r>
          </a:p>
          <a:p>
            <a:pPr lvl="1"/>
            <a:r>
              <a:rPr lang="en-GB" dirty="0"/>
              <a:t>&lt;DIH-id&gt;.Helpdesk (Tier1)</a:t>
            </a:r>
          </a:p>
          <a:p>
            <a:pPr lvl="1"/>
            <a:r>
              <a:rPr lang="en-GB" dirty="0"/>
              <a:t>&lt;DIH-id&gt;.LEBD</a:t>
            </a:r>
          </a:p>
          <a:p>
            <a:pPr lvl="1"/>
            <a:r>
              <a:rPr lang="en-GB" dirty="0"/>
              <a:t>&lt;DIH-id&gt;.Ambassador</a:t>
            </a:r>
          </a:p>
          <a:p>
            <a:pPr>
              <a:spcBef>
                <a:spcPts val="1200"/>
              </a:spcBef>
            </a:pPr>
            <a:r>
              <a:rPr lang="en-GB" dirty="0"/>
              <a:t>A JIRA ticket will be created whenever a request is formulated on the i4Trust Helpdesk space and the ticket id (ITRUST-&lt;number&gt;) will be reported to the user as a first answer:</a:t>
            </a:r>
          </a:p>
          <a:p>
            <a:pPr lvl="1">
              <a:spcBef>
                <a:spcPts val="600"/>
              </a:spcBef>
            </a:pPr>
            <a:r>
              <a:rPr lang="en-GB" dirty="0"/>
              <a:t>Initially, i4Trust core partners will take care of creating the JIRA ticket manually</a:t>
            </a:r>
          </a:p>
          <a:p>
            <a:pPr lvl="1">
              <a:spcBef>
                <a:spcPts val="600"/>
              </a:spcBef>
            </a:pPr>
            <a:r>
              <a:rPr lang="en-GB" dirty="0"/>
              <a:t>However, soon JIRA tickets will be created automatically</a:t>
            </a:r>
          </a:p>
          <a:p>
            <a:pPr>
              <a:spcBef>
                <a:spcPts val="1200"/>
              </a:spcBef>
            </a:pPr>
            <a:r>
              <a:rPr lang="en-GB" dirty="0"/>
              <a:t>The DIH that decides to handle a request should first self-assign the corresponding ticket on JIRA</a:t>
            </a:r>
          </a:p>
        </p:txBody>
      </p:sp>
      <p:sp>
        <p:nvSpPr>
          <p:cNvPr id="4" name="Slide Number Placeholder 3">
            <a:extLst>
              <a:ext uri="{FF2B5EF4-FFF2-40B4-BE49-F238E27FC236}">
                <a16:creationId xmlns:a16="http://schemas.microsoft.com/office/drawing/2014/main" id="{D5D19A5A-1EE7-BD4F-A02B-59B73EE7C2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146" name="Picture 2" descr="Abilities and Mechanics | Stands Awakening Wiki | Fandom">
            <a:extLst>
              <a:ext uri="{FF2B5EF4-FFF2-40B4-BE49-F238E27FC236}">
                <a16:creationId xmlns:a16="http://schemas.microsoft.com/office/drawing/2014/main" id="{973963AD-7EB5-084B-846F-10A2D0D92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850" y="1539600"/>
            <a:ext cx="4073800" cy="407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1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9454-0612-C04D-87D5-004B3B8BAF8D}"/>
              </a:ext>
            </a:extLst>
          </p:cNvPr>
          <p:cNvSpPr>
            <a:spLocks noGrp="1"/>
          </p:cNvSpPr>
          <p:nvPr>
            <p:ph type="title"/>
          </p:nvPr>
        </p:nvSpPr>
        <p:spPr/>
        <p:txBody>
          <a:bodyPr/>
          <a:lstStyle/>
          <a:p>
            <a:r>
              <a:rPr lang="en-GB" dirty="0"/>
              <a:t>Tier 1 – Basic help resolution</a:t>
            </a:r>
          </a:p>
        </p:txBody>
      </p:sp>
      <p:sp>
        <p:nvSpPr>
          <p:cNvPr id="3" name="Text Placeholder 2">
            <a:extLst>
              <a:ext uri="{FF2B5EF4-FFF2-40B4-BE49-F238E27FC236}">
                <a16:creationId xmlns:a16="http://schemas.microsoft.com/office/drawing/2014/main" id="{1BB11709-238E-6348-A636-22FA9170A4CE}"/>
              </a:ext>
            </a:extLst>
          </p:cNvPr>
          <p:cNvSpPr>
            <a:spLocks noGrp="1"/>
          </p:cNvSpPr>
          <p:nvPr>
            <p:ph type="body" idx="1"/>
          </p:nvPr>
        </p:nvSpPr>
        <p:spPr>
          <a:xfrm>
            <a:off x="478800" y="1460499"/>
            <a:ext cx="8333730" cy="5032379"/>
          </a:xfrm>
        </p:spPr>
        <p:txBody>
          <a:bodyPr/>
          <a:lstStyle/>
          <a:p>
            <a:pPr>
              <a:spcBef>
                <a:spcPts val="600"/>
              </a:spcBef>
              <a:spcAft>
                <a:spcPts val="600"/>
              </a:spcAft>
            </a:pPr>
            <a:r>
              <a:rPr lang="en-GB" dirty="0"/>
              <a:t>Support is collaborative, so requests that arrive through the help-desk space can be self-assigned by any of the DIHs in the Community:</a:t>
            </a:r>
          </a:p>
          <a:p>
            <a:pPr lvl="1">
              <a:spcBef>
                <a:spcPts val="600"/>
              </a:spcBef>
              <a:spcAft>
                <a:spcPts val="600"/>
              </a:spcAft>
            </a:pPr>
            <a:r>
              <a:rPr lang="en-GB" dirty="0"/>
              <a:t>DIHs have the opportunity to connect with the given organization</a:t>
            </a:r>
          </a:p>
          <a:p>
            <a:pPr lvl="1">
              <a:spcBef>
                <a:spcPts val="600"/>
              </a:spcBef>
              <a:spcAft>
                <a:spcPts val="600"/>
              </a:spcAft>
            </a:pPr>
            <a:r>
              <a:rPr lang="en-GB" dirty="0"/>
              <a:t>Note that several organizations may be able to answer a given question</a:t>
            </a:r>
          </a:p>
          <a:p>
            <a:pPr>
              <a:spcBef>
                <a:spcPts val="600"/>
              </a:spcBef>
              <a:spcAft>
                <a:spcPts val="600"/>
              </a:spcAft>
            </a:pPr>
            <a:r>
              <a:rPr lang="en-GB" dirty="0"/>
              <a:t>DIHs may allocate people at this Tier managing the requests according to defined support scripts (e.g., check whether answer to the question is part of a published FAQ) and forwarding the request to the next tier if they don’t find a standard answer</a:t>
            </a:r>
          </a:p>
          <a:p>
            <a:pPr>
              <a:spcBef>
                <a:spcPts val="600"/>
              </a:spcBef>
              <a:spcAft>
                <a:spcPts val="600"/>
              </a:spcAft>
            </a:pPr>
            <a:r>
              <a:rPr lang="en-GB" dirty="0"/>
              <a:t>If a given request does not get self-assigned until a certain time, experts from i4Trust core partners will self-assign it</a:t>
            </a:r>
          </a:p>
          <a:p>
            <a:pPr>
              <a:spcBef>
                <a:spcPts val="600"/>
              </a:spcBef>
              <a:spcAft>
                <a:spcPts val="600"/>
              </a:spcAft>
            </a:pPr>
            <a:r>
              <a:rPr lang="en-GB" dirty="0"/>
              <a:t>When a SME issues a request and it doesn’t get satisfied with the answer they will be able to signal it (so that experts from i4Trust core partners can answer)</a:t>
            </a:r>
          </a:p>
          <a:p>
            <a:pPr>
              <a:spcBef>
                <a:spcPts val="600"/>
              </a:spcBef>
              <a:spcAft>
                <a:spcPts val="600"/>
              </a:spcAft>
            </a:pPr>
            <a:endParaRPr lang="en-GB" dirty="0"/>
          </a:p>
          <a:p>
            <a:pPr>
              <a:spcBef>
                <a:spcPts val="600"/>
              </a:spcBef>
              <a:spcAft>
                <a:spcPts val="600"/>
              </a:spcAft>
            </a:pPr>
            <a:endParaRPr lang="en-GB" dirty="0"/>
          </a:p>
        </p:txBody>
      </p:sp>
      <p:sp>
        <p:nvSpPr>
          <p:cNvPr id="4" name="Slide Number Placeholder 3">
            <a:extLst>
              <a:ext uri="{FF2B5EF4-FFF2-40B4-BE49-F238E27FC236}">
                <a16:creationId xmlns:a16="http://schemas.microsoft.com/office/drawing/2014/main" id="{1A2AA3AD-8FCB-7245-9979-C18E34A3E0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B6AB280B-EFBA-DD4C-A254-11FBE9B5579B}"/>
              </a:ext>
            </a:extLst>
          </p:cNvPr>
          <p:cNvPicPr>
            <a:picLocks noChangeAspect="1"/>
          </p:cNvPicPr>
          <p:nvPr/>
        </p:nvPicPr>
        <p:blipFill>
          <a:blip r:embed="rId3"/>
          <a:stretch>
            <a:fillRect/>
          </a:stretch>
        </p:blipFill>
        <p:spPr>
          <a:xfrm>
            <a:off x="9166860" y="2498628"/>
            <a:ext cx="2889568" cy="2416948"/>
          </a:xfrm>
          <a:prstGeom prst="rect">
            <a:avLst/>
          </a:prstGeom>
        </p:spPr>
      </p:pic>
      <p:sp>
        <p:nvSpPr>
          <p:cNvPr id="6" name="Rectangle 5">
            <a:extLst>
              <a:ext uri="{FF2B5EF4-FFF2-40B4-BE49-F238E27FC236}">
                <a16:creationId xmlns:a16="http://schemas.microsoft.com/office/drawing/2014/main" id="{BF885932-5E08-A64D-8785-6868F0583FBB}"/>
              </a:ext>
            </a:extLst>
          </p:cNvPr>
          <p:cNvSpPr/>
          <p:nvPr/>
        </p:nvSpPr>
        <p:spPr>
          <a:xfrm>
            <a:off x="9006840" y="3303270"/>
            <a:ext cx="3186748" cy="170307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7253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9454-0612-C04D-87D5-004B3B8BAF8D}"/>
              </a:ext>
            </a:extLst>
          </p:cNvPr>
          <p:cNvSpPr>
            <a:spLocks noGrp="1"/>
          </p:cNvSpPr>
          <p:nvPr>
            <p:ph type="title"/>
          </p:nvPr>
        </p:nvSpPr>
        <p:spPr/>
        <p:txBody>
          <a:bodyPr/>
          <a:lstStyle/>
          <a:p>
            <a:r>
              <a:rPr lang="en-GB" dirty="0"/>
              <a:t>Tier 2 – In-depth technical or business support</a:t>
            </a:r>
          </a:p>
        </p:txBody>
      </p:sp>
      <p:sp>
        <p:nvSpPr>
          <p:cNvPr id="3" name="Text Placeholder 2">
            <a:extLst>
              <a:ext uri="{FF2B5EF4-FFF2-40B4-BE49-F238E27FC236}">
                <a16:creationId xmlns:a16="http://schemas.microsoft.com/office/drawing/2014/main" id="{1BB11709-238E-6348-A636-22FA9170A4CE}"/>
              </a:ext>
            </a:extLst>
          </p:cNvPr>
          <p:cNvSpPr>
            <a:spLocks noGrp="1"/>
          </p:cNvSpPr>
          <p:nvPr>
            <p:ph type="body" idx="1"/>
          </p:nvPr>
        </p:nvSpPr>
        <p:spPr>
          <a:xfrm>
            <a:off x="478800" y="1440000"/>
            <a:ext cx="7687300" cy="4680000"/>
          </a:xfrm>
        </p:spPr>
        <p:txBody>
          <a:bodyPr/>
          <a:lstStyle/>
          <a:p>
            <a:r>
              <a:rPr lang="en-GB" dirty="0"/>
              <a:t>DIHs should allocate people at Tier 2 able to handle requests assigned to them (forwarded) by people at Tier 1</a:t>
            </a:r>
          </a:p>
          <a:p>
            <a:pPr lvl="1"/>
            <a:r>
              <a:rPr lang="en-GB" dirty="0"/>
              <a:t>Ambassadors will attend business-oriented requests </a:t>
            </a:r>
          </a:p>
          <a:p>
            <a:pPr lvl="1"/>
            <a:r>
              <a:rPr lang="en-GB" dirty="0"/>
              <a:t>LEBDs will attend the technical-oriented requests</a:t>
            </a:r>
          </a:p>
          <a:p>
            <a:pPr>
              <a:spcBef>
                <a:spcPts val="1200"/>
              </a:spcBef>
            </a:pPr>
            <a:r>
              <a:rPr lang="en-GB" dirty="0"/>
              <a:t>People at Tier 2 are also able to directly self-assign a request from a given user </a:t>
            </a:r>
          </a:p>
          <a:p>
            <a:pPr>
              <a:spcBef>
                <a:spcPts val="1200"/>
              </a:spcBef>
            </a:pPr>
            <a:r>
              <a:rPr lang="en-GB" dirty="0"/>
              <a:t>If they feel like they don’t know how to handle a request, they can assign the request (JIRA ticket) to i4Trust core partners for solving it by means of assigning it to a designated JIRA user</a:t>
            </a:r>
          </a:p>
          <a:p>
            <a:pPr>
              <a:spcBef>
                <a:spcPts val="1200"/>
              </a:spcBef>
            </a:pPr>
            <a:r>
              <a:rPr lang="en-GB" dirty="0"/>
              <a:t>When a SME issues a request and it doesn’t get satisfied with the answer they should be able to signal it (so that experts from i4Trust core partners can answer)</a:t>
            </a:r>
          </a:p>
          <a:p>
            <a:endParaRPr lang="en-GB" dirty="0"/>
          </a:p>
          <a:p>
            <a:endParaRPr lang="en-GB" dirty="0"/>
          </a:p>
        </p:txBody>
      </p:sp>
      <p:sp>
        <p:nvSpPr>
          <p:cNvPr id="4" name="Slide Number Placeholder 3">
            <a:extLst>
              <a:ext uri="{FF2B5EF4-FFF2-40B4-BE49-F238E27FC236}">
                <a16:creationId xmlns:a16="http://schemas.microsoft.com/office/drawing/2014/main" id="{1A2AA3AD-8FCB-7245-9979-C18E34A3E0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dirty="0"/>
          </a:p>
        </p:txBody>
      </p:sp>
      <p:pic>
        <p:nvPicPr>
          <p:cNvPr id="5" name="Picture 4">
            <a:extLst>
              <a:ext uri="{FF2B5EF4-FFF2-40B4-BE49-F238E27FC236}">
                <a16:creationId xmlns:a16="http://schemas.microsoft.com/office/drawing/2014/main" id="{F949D468-0C26-A341-9588-330CE5C4E998}"/>
              </a:ext>
            </a:extLst>
          </p:cNvPr>
          <p:cNvPicPr>
            <a:picLocks noChangeAspect="1"/>
          </p:cNvPicPr>
          <p:nvPr/>
        </p:nvPicPr>
        <p:blipFill>
          <a:blip r:embed="rId3"/>
          <a:stretch>
            <a:fillRect/>
          </a:stretch>
        </p:blipFill>
        <p:spPr>
          <a:xfrm>
            <a:off x="9166860" y="2498628"/>
            <a:ext cx="2889568" cy="2416948"/>
          </a:xfrm>
          <a:prstGeom prst="rect">
            <a:avLst/>
          </a:prstGeom>
        </p:spPr>
      </p:pic>
      <p:sp>
        <p:nvSpPr>
          <p:cNvPr id="6" name="Rectangle 5">
            <a:extLst>
              <a:ext uri="{FF2B5EF4-FFF2-40B4-BE49-F238E27FC236}">
                <a16:creationId xmlns:a16="http://schemas.microsoft.com/office/drawing/2014/main" id="{981868F4-92F4-784F-81ED-375B1AF651E9}"/>
              </a:ext>
            </a:extLst>
          </p:cNvPr>
          <p:cNvSpPr/>
          <p:nvPr/>
        </p:nvSpPr>
        <p:spPr>
          <a:xfrm>
            <a:off x="9006840" y="4080510"/>
            <a:ext cx="3186748" cy="92583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9D36C25-70BD-F147-AB98-072EE4E6F0E8}"/>
              </a:ext>
            </a:extLst>
          </p:cNvPr>
          <p:cNvSpPr/>
          <p:nvPr/>
        </p:nvSpPr>
        <p:spPr>
          <a:xfrm>
            <a:off x="9006840" y="2362144"/>
            <a:ext cx="3186748" cy="92583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982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9454-0612-C04D-87D5-004B3B8BAF8D}"/>
              </a:ext>
            </a:extLst>
          </p:cNvPr>
          <p:cNvSpPr>
            <a:spLocks noGrp="1"/>
          </p:cNvSpPr>
          <p:nvPr>
            <p:ph type="title"/>
          </p:nvPr>
        </p:nvSpPr>
        <p:spPr/>
        <p:txBody>
          <a:bodyPr/>
          <a:lstStyle/>
          <a:p>
            <a:r>
              <a:rPr lang="en-GB" dirty="0"/>
              <a:t>Tier 3 – Experts Service Support (i4Trust core partners)</a:t>
            </a:r>
          </a:p>
        </p:txBody>
      </p:sp>
      <p:sp>
        <p:nvSpPr>
          <p:cNvPr id="3" name="Text Placeholder 2">
            <a:extLst>
              <a:ext uri="{FF2B5EF4-FFF2-40B4-BE49-F238E27FC236}">
                <a16:creationId xmlns:a16="http://schemas.microsoft.com/office/drawing/2014/main" id="{1BB11709-238E-6348-A636-22FA9170A4CE}"/>
              </a:ext>
            </a:extLst>
          </p:cNvPr>
          <p:cNvSpPr>
            <a:spLocks noGrp="1"/>
          </p:cNvSpPr>
          <p:nvPr>
            <p:ph type="body" idx="1"/>
          </p:nvPr>
        </p:nvSpPr>
        <p:spPr>
          <a:xfrm>
            <a:off x="478800" y="1440000"/>
            <a:ext cx="7687300" cy="4680000"/>
          </a:xfrm>
        </p:spPr>
        <p:txBody>
          <a:bodyPr/>
          <a:lstStyle/>
          <a:p>
            <a:r>
              <a:rPr lang="en-GB" dirty="0"/>
              <a:t>i4Trust core partners will allocate people at Tier 3 able to handle requests assigned to them (forwarded) by people at Tier 1</a:t>
            </a:r>
          </a:p>
          <a:p>
            <a:pPr>
              <a:spcBef>
                <a:spcPts val="1200"/>
              </a:spcBef>
            </a:pPr>
            <a:r>
              <a:rPr lang="en-GB" dirty="0"/>
              <a:t>People at Tier 3 are also able to directly self-assign a request from a given user</a:t>
            </a:r>
          </a:p>
          <a:p>
            <a:pPr>
              <a:spcBef>
                <a:spcPts val="1200"/>
              </a:spcBef>
            </a:pPr>
            <a:r>
              <a:rPr lang="en-GB" dirty="0"/>
              <a:t>Questions in connection to FIWARE components may be handled via existing FIWARE support channels:</a:t>
            </a:r>
          </a:p>
          <a:p>
            <a:pPr lvl="1">
              <a:spcBef>
                <a:spcPts val="600"/>
              </a:spcBef>
            </a:pPr>
            <a:r>
              <a:rPr lang="en-GB" dirty="0"/>
              <a:t>Users may be requested to formulate their questions on </a:t>
            </a:r>
            <a:r>
              <a:rPr lang="en-GB" dirty="0">
                <a:hlinkClick r:id="rId2"/>
              </a:rPr>
              <a:t>StackOverflow</a:t>
            </a:r>
            <a:r>
              <a:rPr lang="en-GB" dirty="0"/>
              <a:t> where a curated body of knowledge is being generated for FIWARE components</a:t>
            </a:r>
          </a:p>
          <a:p>
            <a:pPr lvl="1">
              <a:spcBef>
                <a:spcPts val="600"/>
              </a:spcBef>
            </a:pPr>
            <a:r>
              <a:rPr lang="en-GB" dirty="0"/>
              <a:t>Some tickets may be forwarded to the FIWARE Tech Helpdesk</a:t>
            </a:r>
          </a:p>
        </p:txBody>
      </p:sp>
      <p:sp>
        <p:nvSpPr>
          <p:cNvPr id="4" name="Slide Number Placeholder 3">
            <a:extLst>
              <a:ext uri="{FF2B5EF4-FFF2-40B4-BE49-F238E27FC236}">
                <a16:creationId xmlns:a16="http://schemas.microsoft.com/office/drawing/2014/main" id="{1A2AA3AD-8FCB-7245-9979-C18E34A3E0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7803D2FB-72BE-4F40-A0E9-7F9F72B1B392}"/>
              </a:ext>
            </a:extLst>
          </p:cNvPr>
          <p:cNvPicPr>
            <a:picLocks noChangeAspect="1"/>
          </p:cNvPicPr>
          <p:nvPr/>
        </p:nvPicPr>
        <p:blipFill>
          <a:blip r:embed="rId3"/>
          <a:stretch>
            <a:fillRect/>
          </a:stretch>
        </p:blipFill>
        <p:spPr>
          <a:xfrm>
            <a:off x="9166860" y="2498628"/>
            <a:ext cx="2889568" cy="2416948"/>
          </a:xfrm>
          <a:prstGeom prst="rect">
            <a:avLst/>
          </a:prstGeom>
        </p:spPr>
      </p:pic>
      <p:sp>
        <p:nvSpPr>
          <p:cNvPr id="6" name="Rectangle 5">
            <a:extLst>
              <a:ext uri="{FF2B5EF4-FFF2-40B4-BE49-F238E27FC236}">
                <a16:creationId xmlns:a16="http://schemas.microsoft.com/office/drawing/2014/main" id="{D59EF17E-CC47-B247-9D37-73926B4F6F6E}"/>
              </a:ext>
            </a:extLst>
          </p:cNvPr>
          <p:cNvSpPr/>
          <p:nvPr/>
        </p:nvSpPr>
        <p:spPr>
          <a:xfrm>
            <a:off x="9006840" y="2362144"/>
            <a:ext cx="3186748" cy="170693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600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A909-E406-7B4F-9327-430F8092725A}"/>
              </a:ext>
            </a:extLst>
          </p:cNvPr>
          <p:cNvSpPr>
            <a:spLocks noGrp="1"/>
          </p:cNvSpPr>
          <p:nvPr>
            <p:ph type="title"/>
          </p:nvPr>
        </p:nvSpPr>
        <p:spPr/>
        <p:txBody>
          <a:bodyPr/>
          <a:lstStyle/>
          <a:p>
            <a:r>
              <a:rPr lang="en-GB" dirty="0" err="1"/>
              <a:t>StackOverflow</a:t>
            </a:r>
            <a:endParaRPr lang="en-GB" dirty="0"/>
          </a:p>
        </p:txBody>
      </p:sp>
      <p:sp>
        <p:nvSpPr>
          <p:cNvPr id="3" name="Text Placeholder 2">
            <a:extLst>
              <a:ext uri="{FF2B5EF4-FFF2-40B4-BE49-F238E27FC236}">
                <a16:creationId xmlns:a16="http://schemas.microsoft.com/office/drawing/2014/main" id="{52BA9464-1AD1-194D-90DC-431F464D0255}"/>
              </a:ext>
            </a:extLst>
          </p:cNvPr>
          <p:cNvSpPr>
            <a:spLocks noGrp="1"/>
          </p:cNvSpPr>
          <p:nvPr>
            <p:ph type="body" idx="1"/>
          </p:nvPr>
        </p:nvSpPr>
        <p:spPr>
          <a:xfrm>
            <a:off x="478800" y="1440000"/>
            <a:ext cx="3699500" cy="4680000"/>
          </a:xfrm>
        </p:spPr>
        <p:txBody>
          <a:bodyPr/>
          <a:lstStyle/>
          <a:p>
            <a:r>
              <a:rPr lang="en-GB" dirty="0" err="1"/>
              <a:t>StackOverflow</a:t>
            </a:r>
            <a:r>
              <a:rPr lang="en-GB" dirty="0"/>
              <a:t> is reserved for rather curated questions</a:t>
            </a:r>
          </a:p>
          <a:p>
            <a:r>
              <a:rPr lang="en-GB" dirty="0"/>
              <a:t>If you have doubts, don’t hesitate to forward the request to Tier 3 and we will decide whether the question is suitable for that forum</a:t>
            </a:r>
          </a:p>
        </p:txBody>
      </p:sp>
      <p:sp>
        <p:nvSpPr>
          <p:cNvPr id="4" name="Slide Number Placeholder 3">
            <a:extLst>
              <a:ext uri="{FF2B5EF4-FFF2-40B4-BE49-F238E27FC236}">
                <a16:creationId xmlns:a16="http://schemas.microsoft.com/office/drawing/2014/main" id="{D6B539A5-C3A1-9144-A9D8-FFB7245817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hlinkClick r:id="rId2"/>
            <a:extLst>
              <a:ext uri="{FF2B5EF4-FFF2-40B4-BE49-F238E27FC236}">
                <a16:creationId xmlns:a16="http://schemas.microsoft.com/office/drawing/2014/main" id="{0CB6DA74-624B-5243-8F86-4B520079DDDF}"/>
              </a:ext>
            </a:extLst>
          </p:cNvPr>
          <p:cNvPicPr>
            <a:picLocks noChangeAspect="1"/>
          </p:cNvPicPr>
          <p:nvPr/>
        </p:nvPicPr>
        <p:blipFill>
          <a:blip r:embed="rId3"/>
          <a:stretch>
            <a:fillRect/>
          </a:stretch>
        </p:blipFill>
        <p:spPr>
          <a:xfrm>
            <a:off x="4458268" y="1052060"/>
            <a:ext cx="6820532" cy="5252677"/>
          </a:xfrm>
          <a:prstGeom prst="rect">
            <a:avLst/>
          </a:prstGeom>
          <a:ln>
            <a:solidFill>
              <a:schemeClr val="accent6">
                <a:lumMod val="50000"/>
              </a:schemeClr>
            </a:solidFill>
          </a:ln>
        </p:spPr>
      </p:pic>
    </p:spTree>
    <p:extLst>
      <p:ext uri="{BB962C8B-B14F-4D97-AF65-F5344CB8AC3E}">
        <p14:creationId xmlns:p14="http://schemas.microsoft.com/office/powerpoint/2010/main" val="163131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02C9-4FCC-8448-A3BE-44B3D37F5221}"/>
              </a:ext>
            </a:extLst>
          </p:cNvPr>
          <p:cNvSpPr>
            <a:spLocks noGrp="1"/>
          </p:cNvSpPr>
          <p:nvPr>
            <p:ph type="title"/>
          </p:nvPr>
        </p:nvSpPr>
        <p:spPr/>
        <p:txBody>
          <a:bodyPr/>
          <a:lstStyle/>
          <a:p>
            <a:r>
              <a:rPr lang="en-GB" dirty="0"/>
              <a:t>Summary</a:t>
            </a:r>
          </a:p>
        </p:txBody>
      </p:sp>
      <p:sp>
        <p:nvSpPr>
          <p:cNvPr id="3" name="Text Placeholder 2">
            <a:extLst>
              <a:ext uri="{FF2B5EF4-FFF2-40B4-BE49-F238E27FC236}">
                <a16:creationId xmlns:a16="http://schemas.microsoft.com/office/drawing/2014/main" id="{888E37C4-21AA-7448-9A32-C92E8714776D}"/>
              </a:ext>
            </a:extLst>
          </p:cNvPr>
          <p:cNvSpPr>
            <a:spLocks noGrp="1"/>
          </p:cNvSpPr>
          <p:nvPr>
            <p:ph type="body" idx="1"/>
          </p:nvPr>
        </p:nvSpPr>
        <p:spPr>
          <a:xfrm>
            <a:off x="478800" y="1440000"/>
            <a:ext cx="7674600" cy="4680000"/>
          </a:xfrm>
        </p:spPr>
        <p:txBody>
          <a:bodyPr/>
          <a:lstStyle/>
          <a:p>
            <a:r>
              <a:rPr lang="en-GB" dirty="0"/>
              <a:t>Support tasks bring a great opportunity to connect to potential i4Trust users and engage with them</a:t>
            </a:r>
          </a:p>
          <a:p>
            <a:pPr>
              <a:spcBef>
                <a:spcPts val="1200"/>
              </a:spcBef>
            </a:pPr>
            <a:r>
              <a:rPr lang="en-GB" dirty="0"/>
              <a:t>It is a collaborative effort: </a:t>
            </a:r>
          </a:p>
          <a:p>
            <a:pPr lvl="1">
              <a:spcBef>
                <a:spcPts val="1200"/>
              </a:spcBef>
            </a:pPr>
            <a:r>
              <a:rPr lang="en-GB" dirty="0"/>
              <a:t>don’t ask only what the i4Trust Community can do for you but also what you can do for the i4Trust Community</a:t>
            </a:r>
          </a:p>
          <a:p>
            <a:pPr lvl="1">
              <a:spcBef>
                <a:spcPts val="1200"/>
              </a:spcBef>
            </a:pPr>
            <a:r>
              <a:rPr lang="en-GB" dirty="0"/>
              <a:t>i4Trust core partners will always be there for help!</a:t>
            </a:r>
          </a:p>
          <a:p>
            <a:pPr>
              <a:spcBef>
                <a:spcPts val="1200"/>
              </a:spcBef>
            </a:pPr>
            <a:r>
              <a:rPr lang="en-GB" dirty="0"/>
              <a:t>Connection of the i4Trust Helpdesk space with JIRA will ensure proper management following a multi-tier approach</a:t>
            </a:r>
          </a:p>
          <a:p>
            <a:pPr>
              <a:spcBef>
                <a:spcPts val="1200"/>
              </a:spcBef>
            </a:pPr>
            <a:r>
              <a:rPr lang="en-GB" dirty="0"/>
              <a:t>A constant monitoring on progress handling JIRA tickets will pave the way for success in giving support to our users!</a:t>
            </a:r>
          </a:p>
        </p:txBody>
      </p:sp>
      <p:sp>
        <p:nvSpPr>
          <p:cNvPr id="4" name="Slide Number Placeholder 3">
            <a:extLst>
              <a:ext uri="{FF2B5EF4-FFF2-40B4-BE49-F238E27FC236}">
                <a16:creationId xmlns:a16="http://schemas.microsoft.com/office/drawing/2014/main" id="{675C6366-6538-1D49-8937-05702AD8153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7172" name="Picture 4" descr="4 Engaging Classroom Activities that Promote Student Participation">
            <a:extLst>
              <a:ext uri="{FF2B5EF4-FFF2-40B4-BE49-F238E27FC236}">
                <a16:creationId xmlns:a16="http://schemas.microsoft.com/office/drawing/2014/main" id="{3DC0A0C0-3437-824B-BB9C-B66838C0C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238" y="863100"/>
            <a:ext cx="3943350" cy="20951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Easiest way to collaborate with your design team using Figma | by Temidayo  Adefioye | Medium">
            <a:extLst>
              <a:ext uri="{FF2B5EF4-FFF2-40B4-BE49-F238E27FC236}">
                <a16:creationId xmlns:a16="http://schemas.microsoft.com/office/drawing/2014/main" id="{11EEC330-7186-2F4C-BEA1-B89194AA6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923" y="3265525"/>
            <a:ext cx="2848765" cy="193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0"/>
          <p:cNvSpPr txBox="1">
            <a:spLocks noGrp="1"/>
          </p:cNvSpPr>
          <p:nvPr>
            <p:ph type="subTitle" idx="1"/>
          </p:nvPr>
        </p:nvSpPr>
        <p:spPr>
          <a:xfrm>
            <a:off x="478800" y="3456000"/>
            <a:ext cx="5400600" cy="1254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3"/>
                </a:solidFill>
                <a:latin typeface="Arial"/>
                <a:ea typeface="Arial"/>
                <a:cs typeface="Arial"/>
                <a:sym typeface="Arial"/>
              </a:rPr>
              <a:t>Follow @i4Trust on Twitter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3"/>
                </a:solidFill>
                <a:latin typeface="Arial"/>
                <a:ea typeface="Arial"/>
                <a:cs typeface="Arial"/>
                <a:sym typeface="Arial"/>
              </a:rPr>
              <a:t>Visit </a:t>
            </a:r>
            <a:r>
              <a:rPr lang="en-US" sz="1600" b="0" i="0" u="sng" strike="noStrike" cap="none">
                <a:solidFill>
                  <a:schemeClr val="accent3"/>
                </a:solidFill>
                <a:latin typeface="Arial"/>
                <a:ea typeface="Arial"/>
                <a:cs typeface="Arial"/>
                <a:sym typeface="Arial"/>
                <a:hlinkClick r:id="rId3">
                  <a:extLst>
                    <a:ext uri="{A12FA001-AC4F-418D-AE19-62706E023703}">
                      <ahyp:hlinkClr xmlns:ahyp="http://schemas.microsoft.com/office/drawing/2018/hyperlinkcolor" val="tx"/>
                    </a:ext>
                  </a:extLst>
                </a:hlinkClick>
              </a:rPr>
              <a:t>https://i4Trust.org</a:t>
            </a:r>
            <a:endParaRPr sz="16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3"/>
                </a:solidFill>
                <a:latin typeface="Arial"/>
                <a:ea typeface="Arial"/>
                <a:cs typeface="Arial"/>
                <a:sym typeface="Arial"/>
              </a:rPr>
              <a:t>Contact of coordinator: juanjose.Hierro@fiware.org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4"/>
              </a:buClr>
              <a:buSzPts val="1400"/>
              <a:buFont typeface="Arial"/>
              <a:buNone/>
            </a:pPr>
            <a:r>
              <a:rPr lang="en-US" dirty="0"/>
              <a:t>Towards a sustainable i4Trust Community</a:t>
            </a:r>
            <a:endParaRPr dirty="0"/>
          </a:p>
        </p:txBody>
      </p:sp>
      <p:sp>
        <p:nvSpPr>
          <p:cNvPr id="375" name="Google Shape;375;p5"/>
          <p:cNvSpPr txBox="1">
            <a:spLocks noGrp="1"/>
          </p:cNvSpPr>
          <p:nvPr>
            <p:ph type="body" idx="1"/>
          </p:nvPr>
        </p:nvSpPr>
        <p:spPr>
          <a:xfrm>
            <a:off x="478800" y="1155700"/>
            <a:ext cx="8436600" cy="4964300"/>
          </a:xfrm>
          <a:prstGeom prst="rect">
            <a:avLst/>
          </a:prstGeom>
          <a:noFill/>
          <a:ln>
            <a:noFill/>
          </a:ln>
        </p:spPr>
        <p:txBody>
          <a:bodyPr spcFirstLastPara="1" wrap="square" lIns="91425" tIns="45700" rIns="91425" bIns="45700" anchor="t" anchorCtr="0">
            <a:noAutofit/>
          </a:bodyPr>
          <a:lstStyle/>
          <a:p>
            <a:pPr marL="325047" lvl="0" indent="-325047" algn="l" rtl="0">
              <a:lnSpc>
                <a:spcPct val="100000"/>
              </a:lnSpc>
              <a:spcBef>
                <a:spcPts val="300"/>
              </a:spcBef>
              <a:spcAft>
                <a:spcPts val="300"/>
              </a:spcAft>
              <a:buSzPts val="2000"/>
              <a:buChar char="■"/>
            </a:pPr>
            <a:r>
              <a:rPr lang="en-GB" dirty="0"/>
              <a:t>Adequate support is essential to create trust on our Community</a:t>
            </a:r>
          </a:p>
          <a:p>
            <a:pPr marL="782247" lvl="1" indent="-325047">
              <a:spcBef>
                <a:spcPts val="300"/>
              </a:spcBef>
              <a:spcAft>
                <a:spcPts val="300"/>
              </a:spcAft>
            </a:pPr>
            <a:r>
              <a:rPr lang="en-GB" dirty="0"/>
              <a:t>Technical support, e.g.:</a:t>
            </a:r>
          </a:p>
          <a:p>
            <a:pPr marL="1239447" lvl="2" indent="-325047">
              <a:spcBef>
                <a:spcPts val="300"/>
              </a:spcBef>
              <a:spcAft>
                <a:spcPts val="300"/>
              </a:spcAft>
            </a:pPr>
            <a:r>
              <a:rPr lang="en-GB" dirty="0"/>
              <a:t>How can my organization join an i4Trust Data Space as participant?</a:t>
            </a:r>
          </a:p>
          <a:p>
            <a:pPr marL="1239447" lvl="2" indent="-325047">
              <a:spcBef>
                <a:spcPts val="300"/>
              </a:spcBef>
              <a:spcAft>
                <a:spcPts val="300"/>
              </a:spcAft>
            </a:pPr>
            <a:r>
              <a:rPr lang="en-GB" dirty="0"/>
              <a:t>How can our organizations setup services supporting a i4Trust Data Space?</a:t>
            </a:r>
          </a:p>
          <a:p>
            <a:pPr marL="782247" lvl="1" indent="-325047">
              <a:spcBef>
                <a:spcPts val="300"/>
              </a:spcBef>
              <a:spcAft>
                <a:spcPts val="300"/>
              </a:spcAft>
            </a:pPr>
            <a:r>
              <a:rPr lang="en-GB" dirty="0"/>
              <a:t>Non-technical support, e.g.:</a:t>
            </a:r>
          </a:p>
          <a:p>
            <a:pPr marL="1239447" lvl="2" indent="-325047">
              <a:spcBef>
                <a:spcPts val="300"/>
              </a:spcBef>
              <a:spcAft>
                <a:spcPts val="300"/>
              </a:spcAft>
            </a:pPr>
            <a:r>
              <a:rPr lang="en-GB" dirty="0"/>
              <a:t>How can my organization create new value out of sharing data?</a:t>
            </a:r>
          </a:p>
          <a:p>
            <a:pPr marL="1239447" lvl="2" indent="-325047">
              <a:spcBef>
                <a:spcPts val="300"/>
              </a:spcBef>
              <a:spcAft>
                <a:spcPts val="300"/>
              </a:spcAft>
            </a:pPr>
            <a:r>
              <a:rPr lang="en-GB" dirty="0"/>
              <a:t>How can governance of an i4Trust Data Space be defined?</a:t>
            </a:r>
          </a:p>
          <a:p>
            <a:pPr marL="325047" indent="-325047">
              <a:spcBef>
                <a:spcPts val="300"/>
              </a:spcBef>
              <a:spcAft>
                <a:spcPts val="300"/>
              </a:spcAft>
            </a:pPr>
            <a:r>
              <a:rPr lang="en-GB" dirty="0"/>
              <a:t>Such support should cover target audiences:</a:t>
            </a:r>
          </a:p>
          <a:p>
            <a:pPr marL="782247" lvl="1" indent="-325047">
              <a:spcBef>
                <a:spcPts val="300"/>
              </a:spcBef>
              <a:spcAft>
                <a:spcPts val="300"/>
              </a:spcAft>
            </a:pPr>
            <a:r>
              <a:rPr lang="en-GB" dirty="0"/>
              <a:t>Organizations willing to operate/govern i4Trust Data Spaces</a:t>
            </a:r>
          </a:p>
          <a:p>
            <a:pPr marL="782247" lvl="1" indent="-325047">
              <a:spcBef>
                <a:spcPts val="300"/>
              </a:spcBef>
              <a:spcAft>
                <a:spcPts val="300"/>
              </a:spcAft>
            </a:pPr>
            <a:r>
              <a:rPr lang="en-GB" dirty="0"/>
              <a:t>Organizations willing to participate in i4Trust Data Spaces</a:t>
            </a:r>
          </a:p>
          <a:p>
            <a:pPr marL="782247" lvl="1" indent="-325047">
              <a:spcBef>
                <a:spcPts val="300"/>
              </a:spcBef>
              <a:spcAft>
                <a:spcPts val="300"/>
              </a:spcAft>
            </a:pPr>
            <a:r>
              <a:rPr lang="en-GB" dirty="0"/>
              <a:t>DIHs that may join the Community</a:t>
            </a:r>
          </a:p>
          <a:p>
            <a:pPr marL="325047" lvl="0" indent="-325047" algn="l" rtl="0">
              <a:lnSpc>
                <a:spcPct val="100000"/>
              </a:lnSpc>
              <a:spcBef>
                <a:spcPts val="300"/>
              </a:spcBef>
              <a:spcAft>
                <a:spcPts val="300"/>
              </a:spcAft>
              <a:buSzPts val="2000"/>
              <a:buChar char="■"/>
            </a:pPr>
            <a:r>
              <a:rPr lang="en-GB" dirty="0"/>
              <a:t>DIHs are called to play a essential role in providing the necessary support to grow the i4Trust Community and i4Trust adoption:</a:t>
            </a:r>
          </a:p>
          <a:p>
            <a:pPr marL="782247" lvl="1" indent="-325047">
              <a:spcBef>
                <a:spcPts val="300"/>
              </a:spcBef>
              <a:spcAft>
                <a:spcPts val="300"/>
              </a:spcAft>
            </a:pPr>
            <a:r>
              <a:rPr lang="en-GB" dirty="0"/>
              <a:t>iSHARE and FIWARE Foundations alone not enough to handle scale</a:t>
            </a:r>
          </a:p>
          <a:p>
            <a:pPr marL="782247" lvl="1" indent="-325047">
              <a:spcBef>
                <a:spcPts val="300"/>
              </a:spcBef>
              <a:spcAft>
                <a:spcPts val="300"/>
              </a:spcAft>
            </a:pPr>
            <a:r>
              <a:rPr lang="en-GB" dirty="0"/>
              <a:t>It shouldn’t be seen by DIHs as a problem/burden: it is an opportunity</a:t>
            </a:r>
          </a:p>
          <a:p>
            <a:pPr marL="414563" lvl="0" indent="-220993" algn="l" rtl="0">
              <a:lnSpc>
                <a:spcPct val="100000"/>
              </a:lnSpc>
              <a:spcBef>
                <a:spcPts val="300"/>
              </a:spcBef>
              <a:spcAft>
                <a:spcPts val="300"/>
              </a:spcAft>
              <a:buClr>
                <a:srgbClr val="595959"/>
              </a:buClr>
              <a:buSzPts val="1800"/>
              <a:buNone/>
            </a:pPr>
            <a:endParaRPr lang="en-GB" dirty="0"/>
          </a:p>
          <a:p>
            <a:pPr marL="325047" lvl="0" indent="-198047" algn="l" rtl="0">
              <a:lnSpc>
                <a:spcPct val="100000"/>
              </a:lnSpc>
              <a:spcBef>
                <a:spcPts val="500"/>
              </a:spcBef>
              <a:spcAft>
                <a:spcPts val="0"/>
              </a:spcAft>
              <a:buSzPts val="2000"/>
              <a:buNone/>
            </a:pPr>
            <a:endParaRPr lang="en-GB" dirty="0"/>
          </a:p>
        </p:txBody>
      </p:sp>
      <p:sp>
        <p:nvSpPr>
          <p:cNvPr id="376" name="Google Shape;376;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2</a:t>
            </a:fld>
            <a:endParaRPr dirty="0"/>
          </a:p>
        </p:txBody>
      </p:sp>
      <p:pic>
        <p:nvPicPr>
          <p:cNvPr id="1026" name="Picture 2" descr="Relaciones win to win con partners estratégicos - Angelini Farmacias">
            <a:extLst>
              <a:ext uri="{FF2B5EF4-FFF2-40B4-BE49-F238E27FC236}">
                <a16:creationId xmlns:a16="http://schemas.microsoft.com/office/drawing/2014/main" id="{FD8FADAA-A40B-9649-A80A-A607582E7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5016138"/>
            <a:ext cx="2198914" cy="13193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9EED4C0-C322-DC40-95FC-61F4F90FCCC7}"/>
              </a:ext>
            </a:extLst>
          </p:cNvPr>
          <p:cNvPicPr>
            <a:picLocks noChangeAspect="1"/>
          </p:cNvPicPr>
          <p:nvPr/>
        </p:nvPicPr>
        <p:blipFill>
          <a:blip r:embed="rId4"/>
          <a:stretch>
            <a:fillRect/>
          </a:stretch>
        </p:blipFill>
        <p:spPr>
          <a:xfrm>
            <a:off x="8915400" y="1250487"/>
            <a:ext cx="3196399" cy="3497359"/>
          </a:xfrm>
          <a:prstGeom prst="rect">
            <a:avLst/>
          </a:prstGeom>
        </p:spPr>
      </p:pic>
    </p:spTree>
    <p:extLst>
      <p:ext uri="{BB962C8B-B14F-4D97-AF65-F5344CB8AC3E}">
        <p14:creationId xmlns:p14="http://schemas.microsoft.com/office/powerpoint/2010/main" val="148807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 name="Trapezium 2">
            <a:extLst>
              <a:ext uri="{FF2B5EF4-FFF2-40B4-BE49-F238E27FC236}">
                <a16:creationId xmlns:a16="http://schemas.microsoft.com/office/drawing/2014/main" id="{F066F87F-6741-E147-848A-89ABEBD52FCC}"/>
              </a:ext>
            </a:extLst>
          </p:cNvPr>
          <p:cNvSpPr/>
          <p:nvPr/>
        </p:nvSpPr>
        <p:spPr>
          <a:xfrm flipV="1">
            <a:off x="7175013" y="1814061"/>
            <a:ext cx="4079806" cy="4428213"/>
          </a:xfrm>
          <a:prstGeom prst="trapezoid">
            <a:avLst>
              <a:gd name="adj" fmla="val 304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Google Shape;320;p43"/>
          <p:cNvSpPr txBox="1">
            <a:spLocks noGrp="1"/>
          </p:cNvSpPr>
          <p:nvPr>
            <p:ph type="title"/>
          </p:nvPr>
        </p:nvSpPr>
        <p:spPr>
          <a:xfrm>
            <a:off x="479533" y="360000"/>
            <a:ext cx="10798800" cy="1006400"/>
          </a:xfrm>
          <a:prstGeom prst="rect">
            <a:avLst/>
          </a:prstGeom>
        </p:spPr>
        <p:txBody>
          <a:bodyPr spcFirstLastPara="1" wrap="square" lIns="0" tIns="0" rIns="0" bIns="0" anchor="t" anchorCtr="0">
            <a:noAutofit/>
          </a:bodyPr>
          <a:lstStyle/>
          <a:p>
            <a:pPr>
              <a:buClr>
                <a:schemeClr val="dk1"/>
              </a:buClr>
              <a:buSzPts val="1000"/>
            </a:pPr>
            <a:r>
              <a:rPr lang="es-ES" dirty="0" err="1"/>
              <a:t>Multi-tier</a:t>
            </a:r>
            <a:r>
              <a:rPr lang="es-ES" dirty="0"/>
              <a:t> </a:t>
            </a:r>
            <a:r>
              <a:rPr lang="es-ES" dirty="0" err="1"/>
              <a:t>support</a:t>
            </a:r>
            <a:r>
              <a:rPr lang="es-ES" dirty="0"/>
              <a:t> </a:t>
            </a:r>
            <a:r>
              <a:rPr lang="es-ES" dirty="0" err="1"/>
              <a:t>overview</a:t>
            </a:r>
            <a:endParaRPr dirty="0"/>
          </a:p>
          <a:p>
            <a:endParaRPr dirty="0"/>
          </a:p>
        </p:txBody>
      </p:sp>
      <p:sp>
        <p:nvSpPr>
          <p:cNvPr id="321" name="Google Shape;321;p43"/>
          <p:cNvSpPr txBox="1">
            <a:spLocks noGrp="1"/>
          </p:cNvSpPr>
          <p:nvPr>
            <p:ph type="body" idx="1"/>
          </p:nvPr>
        </p:nvSpPr>
        <p:spPr>
          <a:xfrm>
            <a:off x="479527" y="1239460"/>
            <a:ext cx="5797600" cy="5358240"/>
          </a:xfrm>
          <a:prstGeom prst="rect">
            <a:avLst/>
          </a:prstGeom>
        </p:spPr>
        <p:txBody>
          <a:bodyPr spcFirstLastPara="1" wrap="square" lIns="0" tIns="0" rIns="0" bIns="0" anchor="t" anchorCtr="0">
            <a:noAutofit/>
          </a:bodyPr>
          <a:lstStyle/>
          <a:p>
            <a:pPr marL="609585" indent="-431789">
              <a:spcBef>
                <a:spcPts val="3000"/>
              </a:spcBef>
              <a:spcAft>
                <a:spcPts val="3000"/>
              </a:spcAft>
              <a:buSzPts val="1500"/>
            </a:pPr>
            <a:r>
              <a:rPr lang="en-GB" b="1" dirty="0">
                <a:latin typeface="Inter"/>
                <a:ea typeface="Inter"/>
              </a:rPr>
              <a:t>Tier 0 – Self-help by own users</a:t>
            </a:r>
          </a:p>
          <a:p>
            <a:pPr marL="609585" indent="-431789">
              <a:spcBef>
                <a:spcPts val="3000"/>
              </a:spcBef>
              <a:spcAft>
                <a:spcPts val="3000"/>
              </a:spcAft>
              <a:buSzPts val="1500"/>
            </a:pPr>
            <a:r>
              <a:rPr lang="en" b="1" dirty="0">
                <a:latin typeface="Inter"/>
                <a:ea typeface="Inter"/>
                <a:cs typeface="Inter"/>
                <a:sym typeface="Inter"/>
              </a:rPr>
              <a:t>Tier 1 - Basic </a:t>
            </a:r>
            <a:r>
              <a:rPr lang="en-GB" b="1" dirty="0">
                <a:latin typeface="Inter"/>
                <a:ea typeface="Inter"/>
                <a:cs typeface="Inter"/>
                <a:sym typeface="Inter"/>
              </a:rPr>
              <a:t>helpdesk</a:t>
            </a:r>
            <a:r>
              <a:rPr lang="en" b="1" dirty="0">
                <a:latin typeface="Inter"/>
                <a:ea typeface="Inter"/>
                <a:cs typeface="Inter"/>
                <a:sym typeface="Inter"/>
              </a:rPr>
              <a:t> resolution</a:t>
            </a:r>
            <a:endParaRPr lang="en" b="1" dirty="0">
              <a:latin typeface="Inter"/>
              <a:ea typeface="Inter"/>
              <a:sym typeface="Inter"/>
            </a:endParaRPr>
          </a:p>
          <a:p>
            <a:pPr marL="609585" indent="-431789">
              <a:spcBef>
                <a:spcPts val="3000"/>
              </a:spcBef>
              <a:spcAft>
                <a:spcPts val="3000"/>
              </a:spcAft>
              <a:buSzPts val="1500"/>
            </a:pPr>
            <a:r>
              <a:rPr lang="en" b="1" dirty="0">
                <a:latin typeface="Inter"/>
                <a:ea typeface="Inter"/>
                <a:cs typeface="Inter"/>
                <a:sym typeface="Inter"/>
              </a:rPr>
              <a:t>Tier 2 - In-depth business or technical support</a:t>
            </a:r>
            <a:endParaRPr lang="en" b="1" dirty="0">
              <a:latin typeface="Inter"/>
              <a:ea typeface="Inter"/>
              <a:sym typeface="Inter"/>
            </a:endParaRPr>
          </a:p>
          <a:p>
            <a:pPr marL="609585" indent="-431789">
              <a:spcBef>
                <a:spcPts val="3000"/>
              </a:spcBef>
              <a:spcAft>
                <a:spcPts val="3000"/>
              </a:spcAft>
              <a:buSzPts val="1500"/>
            </a:pPr>
            <a:r>
              <a:rPr lang="en" b="1" dirty="0">
                <a:latin typeface="Inter"/>
                <a:ea typeface="Inter"/>
                <a:cs typeface="Inter"/>
                <a:sym typeface="Inter"/>
              </a:rPr>
              <a:t>Tier 3 - Expert service support</a:t>
            </a:r>
            <a:endParaRPr lang="en" b="1" dirty="0">
              <a:latin typeface="Inter"/>
              <a:ea typeface="Inter"/>
              <a:sym typeface="Inter"/>
            </a:endParaRPr>
          </a:p>
          <a:p>
            <a:pPr marL="609585" indent="-431789">
              <a:spcBef>
                <a:spcPts val="0"/>
              </a:spcBef>
              <a:buSzPts val="1500"/>
            </a:pPr>
            <a:endParaRPr dirty="0"/>
          </a:p>
        </p:txBody>
      </p:sp>
      <p:sp>
        <p:nvSpPr>
          <p:cNvPr id="323" name="Google Shape;323;p43"/>
          <p:cNvSpPr/>
          <p:nvPr/>
        </p:nvSpPr>
        <p:spPr>
          <a:xfrm>
            <a:off x="6529933" y="1814062"/>
            <a:ext cx="5369967" cy="1396000"/>
          </a:xfrm>
          <a:prstGeom prst="roundRect">
            <a:avLst>
              <a:gd name="adj" fmla="val 16667"/>
            </a:avLst>
          </a:prstGeom>
          <a:solidFill>
            <a:schemeClr val="accent3">
              <a:alpha val="74900"/>
            </a:schemeClr>
          </a:solidFill>
          <a:ln w="25400" cap="flat" cmpd="sng">
            <a:solidFill>
              <a:srgbClr val="BA9C00"/>
            </a:solidFill>
            <a:prstDash val="solid"/>
            <a:round/>
            <a:headEnd type="none" w="sm" len="sm"/>
            <a:tailEnd type="none" w="sm" len="sm"/>
          </a:ln>
        </p:spPr>
        <p:txBody>
          <a:bodyPr spcFirstLastPara="1" wrap="square" lIns="91433" tIns="45700" rIns="91433" bIns="45700" anchor="t" anchorCtr="0">
            <a:noAutofit/>
          </a:bodyPr>
          <a:lstStyle/>
          <a:p>
            <a:endParaRPr sz="1333" dirty="0"/>
          </a:p>
        </p:txBody>
      </p:sp>
      <p:sp>
        <p:nvSpPr>
          <p:cNvPr id="324" name="Google Shape;324;p43"/>
          <p:cNvSpPr/>
          <p:nvPr/>
        </p:nvSpPr>
        <p:spPr>
          <a:xfrm>
            <a:off x="6529932" y="3330170"/>
            <a:ext cx="5369967" cy="1396000"/>
          </a:xfrm>
          <a:prstGeom prst="roundRect">
            <a:avLst>
              <a:gd name="adj" fmla="val 16667"/>
            </a:avLst>
          </a:prstGeom>
          <a:solidFill>
            <a:schemeClr val="accent4">
              <a:alpha val="74900"/>
            </a:schemeClr>
          </a:solidFill>
          <a:ln w="25400" cap="flat" cmpd="sng">
            <a:solidFill>
              <a:srgbClr val="243ABA"/>
            </a:solidFill>
            <a:prstDash val="solid"/>
            <a:round/>
            <a:headEnd type="none" w="sm" len="sm"/>
            <a:tailEnd type="none" w="sm" len="sm"/>
          </a:ln>
        </p:spPr>
        <p:txBody>
          <a:bodyPr spcFirstLastPara="1" wrap="square" lIns="91433" tIns="45700" rIns="91433" bIns="45700" anchor="t" anchorCtr="0">
            <a:noAutofit/>
          </a:bodyPr>
          <a:lstStyle/>
          <a:p>
            <a:endParaRPr sz="1333" dirty="0"/>
          </a:p>
        </p:txBody>
      </p:sp>
      <p:sp>
        <p:nvSpPr>
          <p:cNvPr id="325" name="Google Shape;325;p43"/>
          <p:cNvSpPr/>
          <p:nvPr/>
        </p:nvSpPr>
        <p:spPr>
          <a:xfrm>
            <a:off x="6529932" y="4846277"/>
            <a:ext cx="5369967" cy="1396000"/>
          </a:xfrm>
          <a:prstGeom prst="roundRect">
            <a:avLst>
              <a:gd name="adj" fmla="val 16667"/>
            </a:avLst>
          </a:prstGeom>
          <a:solidFill>
            <a:schemeClr val="accent1">
              <a:alpha val="74900"/>
            </a:schemeClr>
          </a:solidFill>
          <a:ln w="25400" cap="flat" cmpd="sng">
            <a:solidFill>
              <a:srgbClr val="15AA84"/>
            </a:solidFill>
            <a:prstDash val="solid"/>
            <a:round/>
            <a:headEnd type="none" w="sm" len="sm"/>
            <a:tailEnd type="none" w="sm" len="sm"/>
          </a:ln>
        </p:spPr>
        <p:txBody>
          <a:bodyPr spcFirstLastPara="1" wrap="square" lIns="91433" tIns="45700" rIns="91433" bIns="45700" anchor="t" anchorCtr="0">
            <a:noAutofit/>
          </a:bodyPr>
          <a:lstStyle/>
          <a:p>
            <a:pPr algn="ctr"/>
            <a:endParaRPr sz="1333" dirty="0">
              <a:solidFill>
                <a:schemeClr val="dk1"/>
              </a:solidFill>
            </a:endParaRPr>
          </a:p>
        </p:txBody>
      </p:sp>
      <p:pic>
        <p:nvPicPr>
          <p:cNvPr id="326" name="Google Shape;326;p43" descr="Classroom with solid fill"/>
          <p:cNvPicPr preferRelativeResize="0"/>
          <p:nvPr/>
        </p:nvPicPr>
        <p:blipFill rotWithShape="1">
          <a:blip r:embed="rId3">
            <a:alphaModFix/>
          </a:blip>
          <a:srcRect/>
          <a:stretch/>
        </p:blipFill>
        <p:spPr>
          <a:xfrm>
            <a:off x="8757774" y="5242395"/>
            <a:ext cx="914283" cy="914283"/>
          </a:xfrm>
          <a:prstGeom prst="rect">
            <a:avLst/>
          </a:prstGeom>
          <a:noFill/>
          <a:ln>
            <a:noFill/>
          </a:ln>
        </p:spPr>
      </p:pic>
      <p:grpSp>
        <p:nvGrpSpPr>
          <p:cNvPr id="8" name="Group 7">
            <a:extLst>
              <a:ext uri="{FF2B5EF4-FFF2-40B4-BE49-F238E27FC236}">
                <a16:creationId xmlns:a16="http://schemas.microsoft.com/office/drawing/2014/main" id="{5AFC0FCC-3CF2-7244-A295-D5506654462F}"/>
              </a:ext>
            </a:extLst>
          </p:cNvPr>
          <p:cNvGrpSpPr/>
          <p:nvPr/>
        </p:nvGrpSpPr>
        <p:grpSpPr>
          <a:xfrm>
            <a:off x="7678942" y="2192465"/>
            <a:ext cx="3071949" cy="914283"/>
            <a:chOff x="7664230" y="2255965"/>
            <a:chExt cx="3071949" cy="914283"/>
          </a:xfrm>
        </p:grpSpPr>
        <p:pic>
          <p:nvPicPr>
            <p:cNvPr id="327" name="Google Shape;327;p43" descr="Group with solid fill"/>
            <p:cNvPicPr preferRelativeResize="0"/>
            <p:nvPr/>
          </p:nvPicPr>
          <p:blipFill rotWithShape="1">
            <a:blip r:embed="rId4">
              <a:alphaModFix/>
            </a:blip>
            <a:srcRect/>
            <a:stretch/>
          </p:blipFill>
          <p:spPr>
            <a:xfrm>
              <a:off x="7664230" y="2255965"/>
              <a:ext cx="914283" cy="914283"/>
            </a:xfrm>
            <a:prstGeom prst="rect">
              <a:avLst/>
            </a:prstGeom>
            <a:noFill/>
            <a:ln>
              <a:noFill/>
            </a:ln>
          </p:spPr>
        </p:pic>
        <p:pic>
          <p:nvPicPr>
            <p:cNvPr id="328" name="Google Shape;328;p43" descr="Group with solid fill"/>
            <p:cNvPicPr preferRelativeResize="0"/>
            <p:nvPr/>
          </p:nvPicPr>
          <p:blipFill rotWithShape="1">
            <a:blip r:embed="rId4">
              <a:alphaModFix/>
            </a:blip>
            <a:srcRect/>
            <a:stretch/>
          </p:blipFill>
          <p:spPr>
            <a:xfrm>
              <a:off x="8743063" y="2255965"/>
              <a:ext cx="914283" cy="914283"/>
            </a:xfrm>
            <a:prstGeom prst="rect">
              <a:avLst/>
            </a:prstGeom>
            <a:noFill/>
            <a:ln>
              <a:noFill/>
            </a:ln>
          </p:spPr>
        </p:pic>
        <p:pic>
          <p:nvPicPr>
            <p:cNvPr id="329" name="Google Shape;329;p43" descr="Group with solid fill"/>
            <p:cNvPicPr preferRelativeResize="0"/>
            <p:nvPr/>
          </p:nvPicPr>
          <p:blipFill rotWithShape="1">
            <a:blip r:embed="rId4">
              <a:alphaModFix/>
            </a:blip>
            <a:srcRect/>
            <a:stretch/>
          </p:blipFill>
          <p:spPr>
            <a:xfrm>
              <a:off x="9821896" y="2255965"/>
              <a:ext cx="914283" cy="914283"/>
            </a:xfrm>
            <a:prstGeom prst="rect">
              <a:avLst/>
            </a:prstGeom>
            <a:noFill/>
            <a:ln>
              <a:noFill/>
            </a:ln>
          </p:spPr>
        </p:pic>
      </p:grpSp>
      <p:grpSp>
        <p:nvGrpSpPr>
          <p:cNvPr id="9" name="Group 8">
            <a:extLst>
              <a:ext uri="{FF2B5EF4-FFF2-40B4-BE49-F238E27FC236}">
                <a16:creationId xmlns:a16="http://schemas.microsoft.com/office/drawing/2014/main" id="{B5F6B54A-C5C1-DE42-BC06-2CE21C00263A}"/>
              </a:ext>
            </a:extLst>
          </p:cNvPr>
          <p:cNvGrpSpPr/>
          <p:nvPr/>
        </p:nvGrpSpPr>
        <p:grpSpPr>
          <a:xfrm>
            <a:off x="8187500" y="3753992"/>
            <a:ext cx="2054830" cy="914283"/>
            <a:chOff x="8059440" y="3817492"/>
            <a:chExt cx="2054830" cy="914283"/>
          </a:xfrm>
        </p:grpSpPr>
        <p:pic>
          <p:nvPicPr>
            <p:cNvPr id="330" name="Google Shape;330;p43" descr="Group with solid fill"/>
            <p:cNvPicPr preferRelativeResize="0"/>
            <p:nvPr/>
          </p:nvPicPr>
          <p:blipFill rotWithShape="1">
            <a:blip r:embed="rId4">
              <a:alphaModFix/>
            </a:blip>
            <a:srcRect/>
            <a:stretch/>
          </p:blipFill>
          <p:spPr>
            <a:xfrm>
              <a:off x="9199987" y="3817492"/>
              <a:ext cx="914283" cy="914283"/>
            </a:xfrm>
            <a:prstGeom prst="rect">
              <a:avLst/>
            </a:prstGeom>
            <a:noFill/>
            <a:ln>
              <a:noFill/>
            </a:ln>
          </p:spPr>
        </p:pic>
        <p:pic>
          <p:nvPicPr>
            <p:cNvPr id="331" name="Google Shape;331;p43" descr="Group with solid fill"/>
            <p:cNvPicPr preferRelativeResize="0"/>
            <p:nvPr/>
          </p:nvPicPr>
          <p:blipFill rotWithShape="1">
            <a:blip r:embed="rId4">
              <a:alphaModFix/>
            </a:blip>
            <a:srcRect/>
            <a:stretch/>
          </p:blipFill>
          <p:spPr>
            <a:xfrm>
              <a:off x="8059440" y="3817492"/>
              <a:ext cx="914283" cy="914283"/>
            </a:xfrm>
            <a:prstGeom prst="rect">
              <a:avLst/>
            </a:prstGeom>
            <a:noFill/>
            <a:ln>
              <a:noFill/>
            </a:ln>
          </p:spPr>
        </p:pic>
      </p:grpSp>
      <p:sp>
        <p:nvSpPr>
          <p:cNvPr id="332" name="Google Shape;332;p43"/>
          <p:cNvSpPr txBox="1"/>
          <p:nvPr/>
        </p:nvSpPr>
        <p:spPr>
          <a:xfrm>
            <a:off x="8460539" y="4884074"/>
            <a:ext cx="1508753" cy="294818"/>
          </a:xfrm>
          <a:prstGeom prst="rect">
            <a:avLst/>
          </a:prstGeom>
          <a:noFill/>
          <a:ln>
            <a:noFill/>
          </a:ln>
        </p:spPr>
        <p:txBody>
          <a:bodyPr spcFirstLastPara="1" wrap="square" lIns="91433" tIns="45700" rIns="91433" bIns="45700" anchor="t" anchorCtr="0">
            <a:noAutofit/>
          </a:bodyPr>
          <a:lstStyle/>
          <a:p>
            <a:pPr algn="ctr"/>
            <a:r>
              <a:rPr lang="en" b="1" dirty="0"/>
              <a:t>i4Trust Experts</a:t>
            </a:r>
            <a:endParaRPr sz="1800" b="1" dirty="0"/>
          </a:p>
        </p:txBody>
      </p:sp>
      <p:sp>
        <p:nvSpPr>
          <p:cNvPr id="333" name="Google Shape;333;p43"/>
          <p:cNvSpPr txBox="1"/>
          <p:nvPr/>
        </p:nvSpPr>
        <p:spPr>
          <a:xfrm>
            <a:off x="7906815" y="3397043"/>
            <a:ext cx="2616200" cy="263370"/>
          </a:xfrm>
          <a:prstGeom prst="rect">
            <a:avLst/>
          </a:prstGeom>
          <a:noFill/>
          <a:ln>
            <a:noFill/>
          </a:ln>
        </p:spPr>
        <p:txBody>
          <a:bodyPr spcFirstLastPara="1" wrap="square" lIns="91433" tIns="45700" rIns="91433" bIns="45700" anchor="t" anchorCtr="0">
            <a:noAutofit/>
          </a:bodyPr>
          <a:lstStyle/>
          <a:p>
            <a:pPr algn="ctr"/>
            <a:r>
              <a:rPr lang="en" b="1" dirty="0">
                <a:solidFill>
                  <a:schemeClr val="lt1"/>
                </a:solidFill>
              </a:rPr>
              <a:t>LEBDs &amp; Ambassadors</a:t>
            </a:r>
            <a:endParaRPr sz="1800" b="1" dirty="0"/>
          </a:p>
        </p:txBody>
      </p:sp>
      <p:sp>
        <p:nvSpPr>
          <p:cNvPr id="334" name="Google Shape;334;p43"/>
          <p:cNvSpPr txBox="1"/>
          <p:nvPr/>
        </p:nvSpPr>
        <p:spPr>
          <a:xfrm>
            <a:off x="8271962" y="1888068"/>
            <a:ext cx="1885908" cy="345501"/>
          </a:xfrm>
          <a:prstGeom prst="rect">
            <a:avLst/>
          </a:prstGeom>
          <a:noFill/>
          <a:ln>
            <a:noFill/>
          </a:ln>
        </p:spPr>
        <p:txBody>
          <a:bodyPr spcFirstLastPara="1" wrap="square" lIns="91433" tIns="45700" rIns="91433" bIns="45700" anchor="t" anchorCtr="0">
            <a:noAutofit/>
          </a:bodyPr>
          <a:lstStyle/>
          <a:p>
            <a:pPr algn="ctr"/>
            <a:r>
              <a:rPr lang="en" b="1" dirty="0"/>
              <a:t>Helpdesk Agents</a:t>
            </a:r>
            <a:endParaRPr sz="1800" b="1" dirty="0"/>
          </a:p>
        </p:txBody>
      </p:sp>
      <p:sp>
        <p:nvSpPr>
          <p:cNvPr id="335" name="Google Shape;335;p43"/>
          <p:cNvSpPr txBox="1"/>
          <p:nvPr/>
        </p:nvSpPr>
        <p:spPr>
          <a:xfrm>
            <a:off x="8386916" y="1239460"/>
            <a:ext cx="1656000" cy="307600"/>
          </a:xfrm>
          <a:prstGeom prst="rect">
            <a:avLst/>
          </a:prstGeom>
          <a:noFill/>
          <a:ln>
            <a:noFill/>
          </a:ln>
        </p:spPr>
        <p:txBody>
          <a:bodyPr spcFirstLastPara="1" wrap="square" lIns="91433" tIns="45700" rIns="91433" bIns="45700" anchor="t" anchorCtr="0">
            <a:noAutofit/>
          </a:bodyPr>
          <a:lstStyle/>
          <a:p>
            <a:pPr algn="ctr"/>
            <a:r>
              <a:rPr lang="en" b="1" dirty="0"/>
              <a:t>i4Trust users</a:t>
            </a:r>
            <a:endParaRPr b="1" dirty="0"/>
          </a:p>
        </p:txBody>
      </p:sp>
      <p:sp>
        <p:nvSpPr>
          <p:cNvPr id="336" name="Google Shape;336;p43"/>
          <p:cNvSpPr txBox="1"/>
          <p:nvPr/>
        </p:nvSpPr>
        <p:spPr>
          <a:xfrm>
            <a:off x="11120549" y="4233775"/>
            <a:ext cx="733200" cy="492402"/>
          </a:xfrm>
          <a:prstGeom prst="rect">
            <a:avLst/>
          </a:prstGeom>
          <a:noFill/>
          <a:ln>
            <a:noFill/>
          </a:ln>
        </p:spPr>
        <p:txBody>
          <a:bodyPr spcFirstLastPara="1" wrap="square" lIns="121900" tIns="121900" rIns="121900" bIns="121900" anchor="t" anchorCtr="0">
            <a:spAutoFit/>
          </a:bodyPr>
          <a:lstStyle/>
          <a:p>
            <a:r>
              <a:rPr lang="en" sz="1600">
                <a:solidFill>
                  <a:srgbClr val="FFFFFF"/>
                </a:solidFill>
              </a:rPr>
              <a:t>DIHs</a:t>
            </a:r>
            <a:endParaRPr sz="1600">
              <a:solidFill>
                <a:srgbClr val="FFFFFF"/>
              </a:solidFill>
            </a:endParaRPr>
          </a:p>
        </p:txBody>
      </p:sp>
      <p:sp>
        <p:nvSpPr>
          <p:cNvPr id="337" name="Google Shape;337;p43"/>
          <p:cNvSpPr txBox="1"/>
          <p:nvPr/>
        </p:nvSpPr>
        <p:spPr>
          <a:xfrm>
            <a:off x="11120549" y="2717675"/>
            <a:ext cx="733200" cy="492402"/>
          </a:xfrm>
          <a:prstGeom prst="rect">
            <a:avLst/>
          </a:prstGeom>
          <a:noFill/>
          <a:ln>
            <a:noFill/>
          </a:ln>
        </p:spPr>
        <p:txBody>
          <a:bodyPr spcFirstLastPara="1" wrap="square" lIns="121900" tIns="121900" rIns="121900" bIns="121900" anchor="t" anchorCtr="0">
            <a:spAutoFit/>
          </a:bodyPr>
          <a:lstStyle/>
          <a:p>
            <a:r>
              <a:rPr lang="en" sz="1600" dirty="0"/>
              <a:t>DIHs</a:t>
            </a:r>
            <a:endParaRPr sz="1600" dirty="0"/>
          </a:p>
        </p:txBody>
      </p:sp>
      <p:grpSp>
        <p:nvGrpSpPr>
          <p:cNvPr id="22" name="Google Shape;223;gc05a0259e4_0_48">
            <a:extLst>
              <a:ext uri="{FF2B5EF4-FFF2-40B4-BE49-F238E27FC236}">
                <a16:creationId xmlns:a16="http://schemas.microsoft.com/office/drawing/2014/main" id="{E8DB761A-1C31-9E40-8577-0180AE847FEA}"/>
              </a:ext>
            </a:extLst>
          </p:cNvPr>
          <p:cNvGrpSpPr/>
          <p:nvPr/>
        </p:nvGrpSpPr>
        <p:grpSpPr>
          <a:xfrm>
            <a:off x="10771437" y="5667980"/>
            <a:ext cx="419400" cy="399300"/>
            <a:chOff x="8138237" y="2464872"/>
            <a:chExt cx="419400" cy="399300"/>
          </a:xfrm>
        </p:grpSpPr>
        <p:sp>
          <p:nvSpPr>
            <p:cNvPr id="23" name="Google Shape;224;gc05a0259e4_0_48">
              <a:extLst>
                <a:ext uri="{FF2B5EF4-FFF2-40B4-BE49-F238E27FC236}">
                  <a16:creationId xmlns:a16="http://schemas.microsoft.com/office/drawing/2014/main" id="{FB9BA5A5-DD46-9745-87D6-0193EE5C0ADB}"/>
                </a:ext>
              </a:extLst>
            </p:cNvPr>
            <p:cNvSpPr/>
            <p:nvPr/>
          </p:nvSpPr>
          <p:spPr>
            <a:xfrm>
              <a:off x="8138237" y="2464872"/>
              <a:ext cx="419400" cy="399300"/>
            </a:xfrm>
            <a:prstGeom prst="roundRect">
              <a:avLst>
                <a:gd name="adj" fmla="val 16667"/>
              </a:avLst>
            </a:prstGeom>
            <a:solidFill>
              <a:schemeClr val="lt1"/>
            </a:solidFill>
            <a:ln w="25400" cap="flat" cmpd="sng">
              <a:solidFill>
                <a:srgbClr val="C741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Arial"/>
                <a:ea typeface="Arial"/>
                <a:cs typeface="Arial"/>
                <a:sym typeface="Arial"/>
              </a:endParaRPr>
            </a:p>
          </p:txBody>
        </p:sp>
        <p:pic>
          <p:nvPicPr>
            <p:cNvPr id="24" name="Google Shape;225;gc05a0259e4_0_48">
              <a:extLst>
                <a:ext uri="{FF2B5EF4-FFF2-40B4-BE49-F238E27FC236}">
                  <a16:creationId xmlns:a16="http://schemas.microsoft.com/office/drawing/2014/main" id="{8C4FB62E-2448-9A4D-83F2-401E57EF9B21}"/>
                </a:ext>
              </a:extLst>
            </p:cNvPr>
            <p:cNvPicPr preferRelativeResize="0"/>
            <p:nvPr/>
          </p:nvPicPr>
          <p:blipFill rotWithShape="1">
            <a:blip r:embed="rId5">
              <a:alphaModFix/>
            </a:blip>
            <a:srcRect l="-20" r="20"/>
            <a:stretch/>
          </p:blipFill>
          <p:spPr>
            <a:xfrm>
              <a:off x="8198337" y="2505524"/>
              <a:ext cx="299292" cy="317999"/>
            </a:xfrm>
            <a:prstGeom prst="rect">
              <a:avLst/>
            </a:prstGeom>
            <a:noFill/>
            <a:ln>
              <a:noFill/>
            </a:ln>
          </p:spPr>
        </p:pic>
      </p:grpSp>
      <p:grpSp>
        <p:nvGrpSpPr>
          <p:cNvPr id="25" name="Google Shape;239;gc05a0259e4_0_48">
            <a:extLst>
              <a:ext uri="{FF2B5EF4-FFF2-40B4-BE49-F238E27FC236}">
                <a16:creationId xmlns:a16="http://schemas.microsoft.com/office/drawing/2014/main" id="{B8E478CC-03D0-094A-9E29-FD0A26E71C7A}"/>
              </a:ext>
            </a:extLst>
          </p:cNvPr>
          <p:cNvGrpSpPr/>
          <p:nvPr/>
        </p:nvGrpSpPr>
        <p:grpSpPr>
          <a:xfrm>
            <a:off x="11281918" y="5667980"/>
            <a:ext cx="419431" cy="399272"/>
            <a:chOff x="11289215" y="1676758"/>
            <a:chExt cx="774000" cy="736800"/>
          </a:xfrm>
        </p:grpSpPr>
        <p:sp>
          <p:nvSpPr>
            <p:cNvPr id="26" name="Google Shape;240;gc05a0259e4_0_48">
              <a:extLst>
                <a:ext uri="{FF2B5EF4-FFF2-40B4-BE49-F238E27FC236}">
                  <a16:creationId xmlns:a16="http://schemas.microsoft.com/office/drawing/2014/main" id="{340F5BBB-4E28-1F45-8E43-F7AF7265A30B}"/>
                </a:ext>
              </a:extLst>
            </p:cNvPr>
            <p:cNvSpPr/>
            <p:nvPr/>
          </p:nvSpPr>
          <p:spPr>
            <a:xfrm>
              <a:off x="11289215" y="1676758"/>
              <a:ext cx="774000" cy="736800"/>
            </a:xfrm>
            <a:prstGeom prst="roundRect">
              <a:avLst>
                <a:gd name="adj" fmla="val 16667"/>
              </a:avLst>
            </a:prstGeom>
            <a:solidFill>
              <a:schemeClr val="lt1"/>
            </a:solidFill>
            <a:ln w="25400" cap="flat" cmpd="sng">
              <a:solidFill>
                <a:srgbClr val="0830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 name="Google Shape;241;gc05a0259e4_0_48" descr="Logo&#10;&#10;Description automatically generated">
              <a:extLst>
                <a:ext uri="{FF2B5EF4-FFF2-40B4-BE49-F238E27FC236}">
                  <a16:creationId xmlns:a16="http://schemas.microsoft.com/office/drawing/2014/main" id="{1DAC33BE-634F-C147-90B2-B3EE0356DEA8}"/>
                </a:ext>
              </a:extLst>
            </p:cNvPr>
            <p:cNvPicPr preferRelativeResize="0"/>
            <p:nvPr/>
          </p:nvPicPr>
          <p:blipFill rotWithShape="1">
            <a:blip r:embed="rId6">
              <a:alphaModFix/>
            </a:blip>
            <a:srcRect/>
            <a:stretch/>
          </p:blipFill>
          <p:spPr>
            <a:xfrm>
              <a:off x="11378457" y="1791126"/>
              <a:ext cx="595602" cy="492017"/>
            </a:xfrm>
            <a:prstGeom prst="rect">
              <a:avLst/>
            </a:prstGeom>
            <a:noFill/>
            <a:ln>
              <a:noFill/>
            </a:ln>
          </p:spPr>
        </p:pic>
      </p:grpSp>
      <p:sp>
        <p:nvSpPr>
          <p:cNvPr id="28" name="Google Shape;335;p43">
            <a:extLst>
              <a:ext uri="{FF2B5EF4-FFF2-40B4-BE49-F238E27FC236}">
                <a16:creationId xmlns:a16="http://schemas.microsoft.com/office/drawing/2014/main" id="{11C0C942-8D88-794A-85A9-9EB660BB267A}"/>
              </a:ext>
            </a:extLst>
          </p:cNvPr>
          <p:cNvSpPr txBox="1"/>
          <p:nvPr/>
        </p:nvSpPr>
        <p:spPr>
          <a:xfrm>
            <a:off x="6568033" y="2358262"/>
            <a:ext cx="830563" cy="307600"/>
          </a:xfrm>
          <a:prstGeom prst="rect">
            <a:avLst/>
          </a:prstGeom>
          <a:noFill/>
          <a:ln>
            <a:noFill/>
          </a:ln>
        </p:spPr>
        <p:txBody>
          <a:bodyPr spcFirstLastPara="1" wrap="square" lIns="91433" tIns="45700" rIns="91433" bIns="45700" anchor="t" anchorCtr="0">
            <a:noAutofit/>
          </a:bodyPr>
          <a:lstStyle/>
          <a:p>
            <a:pPr algn="ctr"/>
            <a:r>
              <a:rPr lang="en" sz="1800" b="1" dirty="0"/>
              <a:t>Tier 1</a:t>
            </a:r>
            <a:endParaRPr sz="1800" b="1" dirty="0"/>
          </a:p>
        </p:txBody>
      </p:sp>
      <p:sp>
        <p:nvSpPr>
          <p:cNvPr id="32" name="Google Shape;335;p43">
            <a:extLst>
              <a:ext uri="{FF2B5EF4-FFF2-40B4-BE49-F238E27FC236}">
                <a16:creationId xmlns:a16="http://schemas.microsoft.com/office/drawing/2014/main" id="{8A6CE5E0-0B4F-E642-A3FA-7E008957AC26}"/>
              </a:ext>
            </a:extLst>
          </p:cNvPr>
          <p:cNvSpPr txBox="1"/>
          <p:nvPr/>
        </p:nvSpPr>
        <p:spPr>
          <a:xfrm>
            <a:off x="6568033" y="3874370"/>
            <a:ext cx="830563" cy="307600"/>
          </a:xfrm>
          <a:prstGeom prst="rect">
            <a:avLst/>
          </a:prstGeom>
          <a:noFill/>
          <a:ln>
            <a:noFill/>
          </a:ln>
        </p:spPr>
        <p:txBody>
          <a:bodyPr spcFirstLastPara="1" wrap="square" lIns="91433" tIns="45700" rIns="91433" bIns="45700" anchor="t" anchorCtr="0">
            <a:noAutofit/>
          </a:bodyPr>
          <a:lstStyle/>
          <a:p>
            <a:pPr algn="ctr"/>
            <a:r>
              <a:rPr lang="en" sz="1800" b="1" dirty="0">
                <a:solidFill>
                  <a:schemeClr val="bg1"/>
                </a:solidFill>
              </a:rPr>
              <a:t>Tier 2</a:t>
            </a:r>
            <a:endParaRPr sz="1800" b="1" dirty="0">
              <a:solidFill>
                <a:schemeClr val="bg1"/>
              </a:solidFill>
            </a:endParaRPr>
          </a:p>
        </p:txBody>
      </p:sp>
      <p:sp>
        <p:nvSpPr>
          <p:cNvPr id="33" name="Google Shape;335;p43">
            <a:extLst>
              <a:ext uri="{FF2B5EF4-FFF2-40B4-BE49-F238E27FC236}">
                <a16:creationId xmlns:a16="http://schemas.microsoft.com/office/drawing/2014/main" id="{09FD3B0D-D2C2-9A4E-BE03-D393C6E5DA0F}"/>
              </a:ext>
            </a:extLst>
          </p:cNvPr>
          <p:cNvSpPr txBox="1"/>
          <p:nvPr/>
        </p:nvSpPr>
        <p:spPr>
          <a:xfrm>
            <a:off x="6568033" y="5390477"/>
            <a:ext cx="830563" cy="307600"/>
          </a:xfrm>
          <a:prstGeom prst="rect">
            <a:avLst/>
          </a:prstGeom>
          <a:noFill/>
          <a:ln>
            <a:noFill/>
          </a:ln>
        </p:spPr>
        <p:txBody>
          <a:bodyPr spcFirstLastPara="1" wrap="square" lIns="91433" tIns="45700" rIns="91433" bIns="45700" anchor="t" anchorCtr="0">
            <a:noAutofit/>
          </a:bodyPr>
          <a:lstStyle/>
          <a:p>
            <a:pPr algn="ctr"/>
            <a:r>
              <a:rPr lang="en" sz="1800" b="1" dirty="0"/>
              <a:t>Tier 3</a:t>
            </a:r>
            <a:endParaRPr sz="1800" b="1" dirty="0"/>
          </a:p>
        </p:txBody>
      </p:sp>
      <p:sp>
        <p:nvSpPr>
          <p:cNvPr id="7" name="Down Arrow 6">
            <a:extLst>
              <a:ext uri="{FF2B5EF4-FFF2-40B4-BE49-F238E27FC236}">
                <a16:creationId xmlns:a16="http://schemas.microsoft.com/office/drawing/2014/main" id="{4AA4F888-A4AF-8548-8EEB-6751B51E53DB}"/>
              </a:ext>
            </a:extLst>
          </p:cNvPr>
          <p:cNvSpPr/>
          <p:nvPr/>
        </p:nvSpPr>
        <p:spPr>
          <a:xfrm>
            <a:off x="6096794" y="1302960"/>
            <a:ext cx="193791" cy="5080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Google Shape;335;p43">
            <a:extLst>
              <a:ext uri="{FF2B5EF4-FFF2-40B4-BE49-F238E27FC236}">
                <a16:creationId xmlns:a16="http://schemas.microsoft.com/office/drawing/2014/main" id="{28C9F0CF-3065-F640-A5AA-F6CE67EF28AD}"/>
              </a:ext>
            </a:extLst>
          </p:cNvPr>
          <p:cNvSpPr txBox="1"/>
          <p:nvPr/>
        </p:nvSpPr>
        <p:spPr>
          <a:xfrm>
            <a:off x="6568033" y="1239460"/>
            <a:ext cx="830563" cy="307600"/>
          </a:xfrm>
          <a:prstGeom prst="rect">
            <a:avLst/>
          </a:prstGeom>
          <a:noFill/>
          <a:ln>
            <a:noFill/>
          </a:ln>
        </p:spPr>
        <p:txBody>
          <a:bodyPr spcFirstLastPara="1" wrap="square" lIns="91433" tIns="45700" rIns="91433" bIns="45700" anchor="t" anchorCtr="0">
            <a:noAutofit/>
          </a:bodyPr>
          <a:lstStyle/>
          <a:p>
            <a:pPr algn="ctr"/>
            <a:r>
              <a:rPr lang="en" sz="1800" b="1" dirty="0"/>
              <a:t>Tier 0</a:t>
            </a:r>
            <a:endParaRPr sz="1800" b="1" dirty="0"/>
          </a:p>
        </p:txBody>
      </p:sp>
      <p:pic>
        <p:nvPicPr>
          <p:cNvPr id="3076" name="Picture 4" descr="Testing Icon clipart - Text, Silhouette, Line, transparent clip art">
            <a:extLst>
              <a:ext uri="{FF2B5EF4-FFF2-40B4-BE49-F238E27FC236}">
                <a16:creationId xmlns:a16="http://schemas.microsoft.com/office/drawing/2014/main" id="{9E303CC9-8D89-604D-89F9-5EDCC8ED90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9292" y="1075620"/>
            <a:ext cx="720007" cy="61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88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9454-0612-C04D-87D5-004B3B8BAF8D}"/>
              </a:ext>
            </a:extLst>
          </p:cNvPr>
          <p:cNvSpPr>
            <a:spLocks noGrp="1"/>
          </p:cNvSpPr>
          <p:nvPr>
            <p:ph type="title"/>
          </p:nvPr>
        </p:nvSpPr>
        <p:spPr/>
        <p:txBody>
          <a:bodyPr/>
          <a:lstStyle/>
          <a:p>
            <a:r>
              <a:rPr lang="en-GB" dirty="0"/>
              <a:t>Tier 0 – Self-help</a:t>
            </a:r>
          </a:p>
        </p:txBody>
      </p:sp>
      <p:sp>
        <p:nvSpPr>
          <p:cNvPr id="3" name="Text Placeholder 2">
            <a:extLst>
              <a:ext uri="{FF2B5EF4-FFF2-40B4-BE49-F238E27FC236}">
                <a16:creationId xmlns:a16="http://schemas.microsoft.com/office/drawing/2014/main" id="{1BB11709-238E-6348-A636-22FA9170A4CE}"/>
              </a:ext>
            </a:extLst>
          </p:cNvPr>
          <p:cNvSpPr>
            <a:spLocks noGrp="1"/>
          </p:cNvSpPr>
          <p:nvPr>
            <p:ph type="body" idx="1"/>
          </p:nvPr>
        </p:nvSpPr>
        <p:spPr>
          <a:xfrm>
            <a:off x="478800" y="1257299"/>
            <a:ext cx="7877800" cy="5235579"/>
          </a:xfrm>
        </p:spPr>
        <p:txBody>
          <a:bodyPr/>
          <a:lstStyle/>
          <a:p>
            <a:r>
              <a:rPr lang="en-GB" dirty="0"/>
              <a:t>Users (SMEs or DIHs) can directly retrieve support information from i4Trust Community websites or other technical sources:</a:t>
            </a:r>
          </a:p>
          <a:p>
            <a:pPr lvl="1"/>
            <a:r>
              <a:rPr lang="en-GB" dirty="0">
                <a:hlinkClick r:id="rId3"/>
              </a:rPr>
              <a:t>i4Trust.org</a:t>
            </a:r>
            <a:r>
              <a:rPr lang="en-GB" dirty="0"/>
              <a:t>:</a:t>
            </a:r>
          </a:p>
          <a:p>
            <a:pPr lvl="2"/>
            <a:r>
              <a:rPr lang="en-GB" dirty="0"/>
              <a:t>Technology - Training </a:t>
            </a:r>
          </a:p>
          <a:p>
            <a:pPr lvl="2"/>
            <a:r>
              <a:rPr lang="en-GB" dirty="0"/>
              <a:t>FAQ</a:t>
            </a:r>
          </a:p>
          <a:p>
            <a:pPr lvl="2"/>
            <a:r>
              <a:rPr lang="en-GB" dirty="0"/>
              <a:t>Resources</a:t>
            </a:r>
          </a:p>
          <a:p>
            <a:pPr lvl="2"/>
            <a:r>
              <a:rPr lang="en-GB" dirty="0"/>
              <a:t>…</a:t>
            </a:r>
          </a:p>
          <a:p>
            <a:pPr lvl="1"/>
            <a:r>
              <a:rPr lang="en-GB" dirty="0"/>
              <a:t>Previous Q&amp;A’s formulated on </a:t>
            </a:r>
            <a:r>
              <a:rPr lang="en-GB" dirty="0">
                <a:hlinkClick r:id="rId4"/>
              </a:rPr>
              <a:t>i4Trust Helpdesk space</a:t>
            </a:r>
            <a:r>
              <a:rPr lang="en-GB" dirty="0"/>
              <a:t> (via JIRA?)</a:t>
            </a:r>
          </a:p>
          <a:p>
            <a:pPr lvl="1"/>
            <a:r>
              <a:rPr lang="en-GB" dirty="0"/>
              <a:t>Previous Q&amp;A’s about FIWARE components on </a:t>
            </a:r>
            <a:r>
              <a:rPr lang="en-GB" dirty="0">
                <a:hlinkClick r:id="rId5"/>
              </a:rPr>
              <a:t>StackOverflow</a:t>
            </a:r>
            <a:endParaRPr lang="en-GB" dirty="0"/>
          </a:p>
          <a:p>
            <a:pPr>
              <a:spcBef>
                <a:spcPts val="1200"/>
              </a:spcBef>
            </a:pPr>
            <a:r>
              <a:rPr lang="en-GB" dirty="0"/>
              <a:t>In the event they don’t find answer to their questions, they formulate them in the official i4Trust Helpdesk space</a:t>
            </a:r>
          </a:p>
          <a:p>
            <a:pPr>
              <a:spcBef>
                <a:spcPts val="1200"/>
              </a:spcBef>
            </a:pPr>
            <a:r>
              <a:rPr lang="en-GB" dirty="0"/>
              <a:t>Whenever a question is formulated, a JIRA ticket will be created to keep track how that question is handled by Tiers 1-3</a:t>
            </a:r>
          </a:p>
          <a:p>
            <a:pPr lvl="1">
              <a:spcBef>
                <a:spcPts val="600"/>
              </a:spcBef>
            </a:pPr>
            <a:r>
              <a:rPr lang="en-GB" dirty="0"/>
              <a:t>Hint: wait until JIRA ticket is created and a first reply is published to a formulated question where link the JIRA ticket is included</a:t>
            </a:r>
          </a:p>
        </p:txBody>
      </p:sp>
      <p:sp>
        <p:nvSpPr>
          <p:cNvPr id="4" name="Slide Number Placeholder 3">
            <a:extLst>
              <a:ext uri="{FF2B5EF4-FFF2-40B4-BE49-F238E27FC236}">
                <a16:creationId xmlns:a16="http://schemas.microsoft.com/office/drawing/2014/main" id="{1A2AA3AD-8FCB-7245-9979-C18E34A3E0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5122" name="Picture 2" descr="Is the Self-help Industry a Fraud? | The Saturday Evening Post">
            <a:extLst>
              <a:ext uri="{FF2B5EF4-FFF2-40B4-BE49-F238E27FC236}">
                <a16:creationId xmlns:a16="http://schemas.microsoft.com/office/drawing/2014/main" id="{41F8FC56-483F-3440-AC7D-4E60B71AF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875" y="1683100"/>
            <a:ext cx="3250306"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349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gc05a0259e4_0_0"/>
          <p:cNvSpPr txBox="1">
            <a:spLocks noGrp="1"/>
          </p:cNvSpPr>
          <p:nvPr>
            <p:ph type="title"/>
          </p:nvPr>
        </p:nvSpPr>
        <p:spPr>
          <a:xfrm>
            <a:off x="478800" y="360000"/>
            <a:ext cx="10800000" cy="1006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4"/>
              </a:buClr>
              <a:buSzPts val="1400"/>
              <a:buFont typeface="Arial"/>
              <a:buNone/>
            </a:pPr>
            <a:r>
              <a:rPr lang="en-US" dirty="0"/>
              <a:t>i4Trust Helpdesk space</a:t>
            </a:r>
            <a:endParaRPr dirty="0"/>
          </a:p>
        </p:txBody>
      </p:sp>
      <p:sp>
        <p:nvSpPr>
          <p:cNvPr id="169" name="Google Shape;169;gc05a0259e4_0_0"/>
          <p:cNvSpPr txBox="1">
            <a:spLocks noGrp="1"/>
          </p:cNvSpPr>
          <p:nvPr>
            <p:ph type="sldNum" idx="12"/>
          </p:nvPr>
        </p:nvSpPr>
        <p:spPr>
          <a:xfrm>
            <a:off x="5407818" y="6492879"/>
            <a:ext cx="1377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pic>
        <p:nvPicPr>
          <p:cNvPr id="3" name="Picture 2">
            <a:extLst>
              <a:ext uri="{FF2B5EF4-FFF2-40B4-BE49-F238E27FC236}">
                <a16:creationId xmlns:a16="http://schemas.microsoft.com/office/drawing/2014/main" id="{D22B96A1-EE96-B348-A43A-6E0AE218B70B}"/>
              </a:ext>
            </a:extLst>
          </p:cNvPr>
          <p:cNvPicPr>
            <a:picLocks noChangeAspect="1"/>
          </p:cNvPicPr>
          <p:nvPr/>
        </p:nvPicPr>
        <p:blipFill>
          <a:blip r:embed="rId3"/>
          <a:stretch>
            <a:fillRect/>
          </a:stretch>
        </p:blipFill>
        <p:spPr>
          <a:xfrm>
            <a:off x="771701" y="1147993"/>
            <a:ext cx="7180504" cy="5344886"/>
          </a:xfrm>
          <a:prstGeom prst="rect">
            <a:avLst/>
          </a:prstGeom>
          <a:ln>
            <a:solidFill>
              <a:schemeClr val="accent4"/>
            </a:solidFill>
          </a:ln>
        </p:spPr>
      </p:pic>
      <p:pic>
        <p:nvPicPr>
          <p:cNvPr id="4" name="Picture 3">
            <a:extLst>
              <a:ext uri="{FF2B5EF4-FFF2-40B4-BE49-F238E27FC236}">
                <a16:creationId xmlns:a16="http://schemas.microsoft.com/office/drawing/2014/main" id="{D1E93461-072E-DA4E-A455-BD3DF84BE250}"/>
              </a:ext>
            </a:extLst>
          </p:cNvPr>
          <p:cNvPicPr>
            <a:picLocks noChangeAspect="1"/>
          </p:cNvPicPr>
          <p:nvPr/>
        </p:nvPicPr>
        <p:blipFill>
          <a:blip r:embed="rId4"/>
          <a:stretch>
            <a:fillRect/>
          </a:stretch>
        </p:blipFill>
        <p:spPr>
          <a:xfrm>
            <a:off x="5878800" y="2427514"/>
            <a:ext cx="5169498" cy="3869422"/>
          </a:xfrm>
          <a:prstGeom prst="rect">
            <a:avLst/>
          </a:prstGeom>
          <a:ln>
            <a:solidFill>
              <a:schemeClr val="accent2"/>
            </a:solidFill>
          </a:ln>
        </p:spPr>
      </p:pic>
      <p:sp>
        <p:nvSpPr>
          <p:cNvPr id="10" name="Arc 9">
            <a:extLst>
              <a:ext uri="{FF2B5EF4-FFF2-40B4-BE49-F238E27FC236}">
                <a16:creationId xmlns:a16="http://schemas.microsoft.com/office/drawing/2014/main" id="{2328CCDE-A2CE-DF4B-9A12-59A12FF18722}"/>
              </a:ext>
            </a:extLst>
          </p:cNvPr>
          <p:cNvSpPr/>
          <p:nvPr/>
        </p:nvSpPr>
        <p:spPr>
          <a:xfrm rot="20567503">
            <a:off x="3715727" y="2625954"/>
            <a:ext cx="2848969" cy="1208314"/>
          </a:xfrm>
          <a:prstGeom prst="arc">
            <a:avLst>
              <a:gd name="adj1" fmla="val 12748895"/>
              <a:gd name="adj2" fmla="val 19793742"/>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CD9D7605-A2CB-E145-86DD-D4F23BB0DFEA}"/>
              </a:ext>
            </a:extLst>
          </p:cNvPr>
          <p:cNvCxnSpPr/>
          <p:nvPr/>
        </p:nvCxnSpPr>
        <p:spPr>
          <a:xfrm>
            <a:off x="3254829" y="3080657"/>
            <a:ext cx="87085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91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A0C65-EA54-804A-8CB5-4EBFE9E94AD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3" name="Title 2">
            <a:extLst>
              <a:ext uri="{FF2B5EF4-FFF2-40B4-BE49-F238E27FC236}">
                <a16:creationId xmlns:a16="http://schemas.microsoft.com/office/drawing/2014/main" id="{0AFD0045-863C-004C-B7A9-92DE7BDEB3AE}"/>
              </a:ext>
            </a:extLst>
          </p:cNvPr>
          <p:cNvSpPr>
            <a:spLocks noGrp="1"/>
          </p:cNvSpPr>
          <p:nvPr>
            <p:ph type="title"/>
          </p:nvPr>
        </p:nvSpPr>
        <p:spPr/>
        <p:txBody>
          <a:bodyPr/>
          <a:lstStyle/>
          <a:p>
            <a:r>
              <a:rPr lang="en-GB" dirty="0"/>
              <a:t>Managing support via trouble-ticketing system (JIRA)</a:t>
            </a:r>
          </a:p>
        </p:txBody>
      </p:sp>
      <p:pic>
        <p:nvPicPr>
          <p:cNvPr id="4" name="Picture 3">
            <a:extLst>
              <a:ext uri="{FF2B5EF4-FFF2-40B4-BE49-F238E27FC236}">
                <a16:creationId xmlns:a16="http://schemas.microsoft.com/office/drawing/2014/main" id="{CF595212-0D6A-9F43-BEA9-0FEA46BC9EDA}"/>
              </a:ext>
            </a:extLst>
          </p:cNvPr>
          <p:cNvPicPr>
            <a:picLocks noChangeAspect="1"/>
          </p:cNvPicPr>
          <p:nvPr/>
        </p:nvPicPr>
        <p:blipFill>
          <a:blip r:embed="rId2"/>
          <a:stretch>
            <a:fillRect/>
          </a:stretch>
        </p:blipFill>
        <p:spPr>
          <a:xfrm>
            <a:off x="478800" y="1191246"/>
            <a:ext cx="11125200" cy="5175752"/>
          </a:xfrm>
          <a:prstGeom prst="rect">
            <a:avLst/>
          </a:prstGeom>
        </p:spPr>
      </p:pic>
      <p:sp>
        <p:nvSpPr>
          <p:cNvPr id="5" name="Oval 4">
            <a:extLst>
              <a:ext uri="{FF2B5EF4-FFF2-40B4-BE49-F238E27FC236}">
                <a16:creationId xmlns:a16="http://schemas.microsoft.com/office/drawing/2014/main" id="{CBBFE812-4C5F-DD45-BF72-10DEEDBFD77F}"/>
              </a:ext>
            </a:extLst>
          </p:cNvPr>
          <p:cNvSpPr/>
          <p:nvPr/>
        </p:nvSpPr>
        <p:spPr>
          <a:xfrm>
            <a:off x="4343400" y="1079500"/>
            <a:ext cx="901700" cy="5334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9E51517B-B806-DF45-AB1C-F9B494517A51}"/>
              </a:ext>
            </a:extLst>
          </p:cNvPr>
          <p:cNvCxnSpPr/>
          <p:nvPr/>
        </p:nvCxnSpPr>
        <p:spPr>
          <a:xfrm flipH="1" flipV="1">
            <a:off x="5219700" y="1485900"/>
            <a:ext cx="876918" cy="4191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C0D6E6D-332A-DE42-B3EC-C02B514ADE6F}"/>
              </a:ext>
            </a:extLst>
          </p:cNvPr>
          <p:cNvSpPr txBox="1"/>
          <p:nvPr/>
        </p:nvSpPr>
        <p:spPr>
          <a:xfrm>
            <a:off x="6248400" y="1751111"/>
            <a:ext cx="1967205" cy="307777"/>
          </a:xfrm>
          <a:prstGeom prst="rect">
            <a:avLst/>
          </a:prstGeom>
          <a:noFill/>
        </p:spPr>
        <p:txBody>
          <a:bodyPr wrap="none" rtlCol="0">
            <a:spAutoFit/>
          </a:bodyPr>
          <a:lstStyle/>
          <a:p>
            <a:r>
              <a:rPr lang="en-GB" dirty="0">
                <a:solidFill>
                  <a:schemeClr val="accent2"/>
                </a:solidFill>
              </a:rPr>
              <a:t>Ability to create tickets</a:t>
            </a:r>
          </a:p>
        </p:txBody>
      </p:sp>
      <p:sp>
        <p:nvSpPr>
          <p:cNvPr id="9" name="Rounded Rectangle 8">
            <a:extLst>
              <a:ext uri="{FF2B5EF4-FFF2-40B4-BE49-F238E27FC236}">
                <a16:creationId xmlns:a16="http://schemas.microsoft.com/office/drawing/2014/main" id="{309AB341-09AD-2F4E-9543-EE614F390289}"/>
              </a:ext>
            </a:extLst>
          </p:cNvPr>
          <p:cNvSpPr/>
          <p:nvPr/>
        </p:nvSpPr>
        <p:spPr>
          <a:xfrm>
            <a:off x="889000" y="2058888"/>
            <a:ext cx="2286000" cy="137011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D6DE813B-BDB9-EF4F-A190-2E9FD4E79E4D}"/>
              </a:ext>
            </a:extLst>
          </p:cNvPr>
          <p:cNvCxnSpPr>
            <a:cxnSpLocks/>
          </p:cNvCxnSpPr>
          <p:nvPr/>
        </p:nvCxnSpPr>
        <p:spPr>
          <a:xfrm flipV="1">
            <a:off x="2032000" y="3540746"/>
            <a:ext cx="0" cy="719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4459DE4-006D-9F4B-AE7A-8626F786C775}"/>
              </a:ext>
            </a:extLst>
          </p:cNvPr>
          <p:cNvSpPr txBox="1"/>
          <p:nvPr/>
        </p:nvSpPr>
        <p:spPr>
          <a:xfrm>
            <a:off x="1188097" y="4328833"/>
            <a:ext cx="1667444" cy="307777"/>
          </a:xfrm>
          <a:prstGeom prst="rect">
            <a:avLst/>
          </a:prstGeom>
          <a:noFill/>
        </p:spPr>
        <p:txBody>
          <a:bodyPr wrap="none" rtlCol="0">
            <a:spAutoFit/>
          </a:bodyPr>
          <a:lstStyle/>
          <a:p>
            <a:r>
              <a:rPr lang="en-GB" dirty="0">
                <a:solidFill>
                  <a:schemeClr val="accent2"/>
                </a:solidFill>
              </a:rPr>
              <a:t>List of open issues</a:t>
            </a:r>
          </a:p>
        </p:txBody>
      </p:sp>
      <p:sp>
        <p:nvSpPr>
          <p:cNvPr id="13" name="Rounded Rectangle 12">
            <a:extLst>
              <a:ext uri="{FF2B5EF4-FFF2-40B4-BE49-F238E27FC236}">
                <a16:creationId xmlns:a16="http://schemas.microsoft.com/office/drawing/2014/main" id="{DFE42358-916B-F744-B517-F29046BB49B4}"/>
              </a:ext>
            </a:extLst>
          </p:cNvPr>
          <p:cNvSpPr/>
          <p:nvPr/>
        </p:nvSpPr>
        <p:spPr>
          <a:xfrm>
            <a:off x="3314700" y="4789388"/>
            <a:ext cx="4254500" cy="31601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BCFB42DD-6B50-DB4C-9EC6-A6F41E6630B1}"/>
              </a:ext>
            </a:extLst>
          </p:cNvPr>
          <p:cNvCxnSpPr>
            <a:cxnSpLocks/>
          </p:cNvCxnSpPr>
          <p:nvPr/>
        </p:nvCxnSpPr>
        <p:spPr>
          <a:xfrm flipV="1">
            <a:off x="2032000" y="5023055"/>
            <a:ext cx="1143000" cy="3367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35388AE5-007A-124B-A65A-68AE54D2DF7C}"/>
              </a:ext>
            </a:extLst>
          </p:cNvPr>
          <p:cNvSpPr txBox="1"/>
          <p:nvPr/>
        </p:nvSpPr>
        <p:spPr>
          <a:xfrm>
            <a:off x="1038216" y="5438478"/>
            <a:ext cx="2276484" cy="1169551"/>
          </a:xfrm>
          <a:prstGeom prst="rect">
            <a:avLst/>
          </a:prstGeom>
          <a:noFill/>
        </p:spPr>
        <p:txBody>
          <a:bodyPr wrap="square" rtlCol="0">
            <a:spAutoFit/>
          </a:bodyPr>
          <a:lstStyle/>
          <a:p>
            <a:r>
              <a:rPr lang="en-GB" dirty="0">
                <a:solidFill>
                  <a:schemeClr val="accent2"/>
                </a:solidFill>
              </a:rPr>
              <a:t>Questions issued on the i4Trust Helpdesk space have an URL to be added to the description of the ticket on JIRA</a:t>
            </a:r>
          </a:p>
        </p:txBody>
      </p:sp>
    </p:spTree>
    <p:extLst>
      <p:ext uri="{BB962C8B-B14F-4D97-AF65-F5344CB8AC3E}">
        <p14:creationId xmlns:p14="http://schemas.microsoft.com/office/powerpoint/2010/main" val="146540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A0C65-EA54-804A-8CB5-4EBFE9E94AD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3" name="Title 2">
            <a:extLst>
              <a:ext uri="{FF2B5EF4-FFF2-40B4-BE49-F238E27FC236}">
                <a16:creationId xmlns:a16="http://schemas.microsoft.com/office/drawing/2014/main" id="{0AFD0045-863C-004C-B7A9-92DE7BDEB3AE}"/>
              </a:ext>
            </a:extLst>
          </p:cNvPr>
          <p:cNvSpPr>
            <a:spLocks noGrp="1"/>
          </p:cNvSpPr>
          <p:nvPr>
            <p:ph type="title"/>
          </p:nvPr>
        </p:nvSpPr>
        <p:spPr/>
        <p:txBody>
          <a:bodyPr/>
          <a:lstStyle/>
          <a:p>
            <a:r>
              <a:rPr lang="en-GB" dirty="0"/>
              <a:t>Managing support via trouble-ticketing system (JIRA)</a:t>
            </a:r>
          </a:p>
        </p:txBody>
      </p:sp>
      <p:pic>
        <p:nvPicPr>
          <p:cNvPr id="4" name="Picture 3">
            <a:extLst>
              <a:ext uri="{FF2B5EF4-FFF2-40B4-BE49-F238E27FC236}">
                <a16:creationId xmlns:a16="http://schemas.microsoft.com/office/drawing/2014/main" id="{CF595212-0D6A-9F43-BEA9-0FEA46BC9EDA}"/>
              </a:ext>
            </a:extLst>
          </p:cNvPr>
          <p:cNvPicPr>
            <a:picLocks noChangeAspect="1"/>
          </p:cNvPicPr>
          <p:nvPr/>
        </p:nvPicPr>
        <p:blipFill>
          <a:blip r:embed="rId2"/>
          <a:stretch>
            <a:fillRect/>
          </a:stretch>
        </p:blipFill>
        <p:spPr>
          <a:xfrm>
            <a:off x="478800" y="1191246"/>
            <a:ext cx="11125200" cy="5175752"/>
          </a:xfrm>
          <a:prstGeom prst="rect">
            <a:avLst/>
          </a:prstGeom>
        </p:spPr>
      </p:pic>
      <p:sp>
        <p:nvSpPr>
          <p:cNvPr id="5" name="Oval 4">
            <a:extLst>
              <a:ext uri="{FF2B5EF4-FFF2-40B4-BE49-F238E27FC236}">
                <a16:creationId xmlns:a16="http://schemas.microsoft.com/office/drawing/2014/main" id="{CBBFE812-4C5F-DD45-BF72-10DEEDBFD77F}"/>
              </a:ext>
            </a:extLst>
          </p:cNvPr>
          <p:cNvSpPr/>
          <p:nvPr/>
        </p:nvSpPr>
        <p:spPr>
          <a:xfrm>
            <a:off x="4521200" y="2727126"/>
            <a:ext cx="533400" cy="3160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9E51517B-B806-DF45-AB1C-F9B494517A51}"/>
              </a:ext>
            </a:extLst>
          </p:cNvPr>
          <p:cNvCxnSpPr>
            <a:cxnSpLocks/>
          </p:cNvCxnSpPr>
          <p:nvPr/>
        </p:nvCxnSpPr>
        <p:spPr>
          <a:xfrm flipH="1">
            <a:off x="5054600" y="2111706"/>
            <a:ext cx="1193800" cy="640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C0D6E6D-332A-DE42-B3EC-C02B514ADE6F}"/>
              </a:ext>
            </a:extLst>
          </p:cNvPr>
          <p:cNvSpPr txBox="1"/>
          <p:nvPr/>
        </p:nvSpPr>
        <p:spPr>
          <a:xfrm>
            <a:off x="6248400" y="1870675"/>
            <a:ext cx="1877437" cy="307777"/>
          </a:xfrm>
          <a:prstGeom prst="rect">
            <a:avLst/>
          </a:prstGeom>
          <a:noFill/>
        </p:spPr>
        <p:txBody>
          <a:bodyPr wrap="none" rtlCol="0">
            <a:spAutoFit/>
          </a:bodyPr>
          <a:lstStyle/>
          <a:p>
            <a:r>
              <a:rPr lang="en-GB" dirty="0">
                <a:solidFill>
                  <a:schemeClr val="accent2"/>
                </a:solidFill>
              </a:rPr>
              <a:t>Assignment of tickets</a:t>
            </a:r>
          </a:p>
        </p:txBody>
      </p:sp>
      <p:sp>
        <p:nvSpPr>
          <p:cNvPr id="9" name="Rounded Rectangle 8">
            <a:extLst>
              <a:ext uri="{FF2B5EF4-FFF2-40B4-BE49-F238E27FC236}">
                <a16:creationId xmlns:a16="http://schemas.microsoft.com/office/drawing/2014/main" id="{309AB341-09AD-2F4E-9543-EE614F390289}"/>
              </a:ext>
            </a:extLst>
          </p:cNvPr>
          <p:cNvSpPr/>
          <p:nvPr/>
        </p:nvSpPr>
        <p:spPr>
          <a:xfrm>
            <a:off x="8752134" y="3215440"/>
            <a:ext cx="2286000" cy="42946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D6DE813B-BDB9-EF4F-A190-2E9FD4E79E4D}"/>
              </a:ext>
            </a:extLst>
          </p:cNvPr>
          <p:cNvCxnSpPr>
            <a:cxnSpLocks/>
          </p:cNvCxnSpPr>
          <p:nvPr/>
        </p:nvCxnSpPr>
        <p:spPr>
          <a:xfrm flipH="1" flipV="1">
            <a:off x="10807700" y="3733800"/>
            <a:ext cx="330200" cy="902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4459DE4-006D-9F4B-AE7A-8626F786C775}"/>
              </a:ext>
            </a:extLst>
          </p:cNvPr>
          <p:cNvSpPr txBox="1"/>
          <p:nvPr/>
        </p:nvSpPr>
        <p:spPr>
          <a:xfrm>
            <a:off x="10680700" y="4707349"/>
            <a:ext cx="1396710" cy="738664"/>
          </a:xfrm>
          <a:prstGeom prst="rect">
            <a:avLst/>
          </a:prstGeom>
          <a:noFill/>
        </p:spPr>
        <p:txBody>
          <a:bodyPr wrap="square" rtlCol="0">
            <a:spAutoFit/>
          </a:bodyPr>
          <a:lstStyle/>
          <a:p>
            <a:r>
              <a:rPr lang="en-GB" dirty="0">
                <a:solidFill>
                  <a:schemeClr val="accent2"/>
                </a:solidFill>
              </a:rPr>
              <a:t>JIRA user the ticket has been assigned to</a:t>
            </a:r>
          </a:p>
        </p:txBody>
      </p:sp>
      <p:sp>
        <p:nvSpPr>
          <p:cNvPr id="16" name="Oval 15">
            <a:extLst>
              <a:ext uri="{FF2B5EF4-FFF2-40B4-BE49-F238E27FC236}">
                <a16:creationId xmlns:a16="http://schemas.microsoft.com/office/drawing/2014/main" id="{AC816C80-8A9B-1746-B91C-5B5676E29823}"/>
              </a:ext>
            </a:extLst>
          </p:cNvPr>
          <p:cNvSpPr/>
          <p:nvPr/>
        </p:nvSpPr>
        <p:spPr>
          <a:xfrm>
            <a:off x="5478800" y="2679125"/>
            <a:ext cx="1273800" cy="39779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088B776E-61C5-DF48-9973-CDE4015CF20E}"/>
              </a:ext>
            </a:extLst>
          </p:cNvPr>
          <p:cNvCxnSpPr>
            <a:cxnSpLocks/>
          </p:cNvCxnSpPr>
          <p:nvPr/>
        </p:nvCxnSpPr>
        <p:spPr>
          <a:xfrm flipH="1">
            <a:off x="6883400" y="2489032"/>
            <a:ext cx="1242437" cy="350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33EFA733-C8AE-284B-959F-F3B28B3D916B}"/>
              </a:ext>
            </a:extLst>
          </p:cNvPr>
          <p:cNvSpPr txBox="1"/>
          <p:nvPr/>
        </p:nvSpPr>
        <p:spPr>
          <a:xfrm>
            <a:off x="8256637" y="2278035"/>
            <a:ext cx="2783134" cy="307777"/>
          </a:xfrm>
          <a:prstGeom prst="rect">
            <a:avLst/>
          </a:prstGeom>
          <a:noFill/>
        </p:spPr>
        <p:txBody>
          <a:bodyPr wrap="none" rtlCol="0">
            <a:spAutoFit/>
          </a:bodyPr>
          <a:lstStyle/>
          <a:p>
            <a:r>
              <a:rPr lang="en-GB" dirty="0">
                <a:solidFill>
                  <a:schemeClr val="accent2"/>
                </a:solidFill>
              </a:rPr>
              <a:t>Execution of actions on workflow</a:t>
            </a:r>
          </a:p>
        </p:txBody>
      </p:sp>
      <p:sp>
        <p:nvSpPr>
          <p:cNvPr id="20" name="Rounded Rectangle 19">
            <a:extLst>
              <a:ext uri="{FF2B5EF4-FFF2-40B4-BE49-F238E27FC236}">
                <a16:creationId xmlns:a16="http://schemas.microsoft.com/office/drawing/2014/main" id="{A8A8EB94-FB28-7944-AAB4-CEFEBC77AE82}"/>
              </a:ext>
            </a:extLst>
          </p:cNvPr>
          <p:cNvSpPr/>
          <p:nvPr/>
        </p:nvSpPr>
        <p:spPr>
          <a:xfrm>
            <a:off x="3263900" y="5143500"/>
            <a:ext cx="2667000" cy="1349379"/>
          </a:xfrm>
          <a:prstGeom prst="roundRect">
            <a:avLst>
              <a:gd name="adj" fmla="val 637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FC3413FC-AF98-1C47-A22B-E895CB07E8E5}"/>
              </a:ext>
            </a:extLst>
          </p:cNvPr>
          <p:cNvCxnSpPr>
            <a:cxnSpLocks/>
          </p:cNvCxnSpPr>
          <p:nvPr/>
        </p:nvCxnSpPr>
        <p:spPr>
          <a:xfrm>
            <a:off x="2501900" y="5382513"/>
            <a:ext cx="673100" cy="4467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09A32154-4475-4C41-8672-4265D301AD1E}"/>
              </a:ext>
            </a:extLst>
          </p:cNvPr>
          <p:cNvSpPr txBox="1"/>
          <p:nvPr/>
        </p:nvSpPr>
        <p:spPr>
          <a:xfrm>
            <a:off x="968834" y="4707349"/>
            <a:ext cx="2119312" cy="738664"/>
          </a:xfrm>
          <a:prstGeom prst="rect">
            <a:avLst/>
          </a:prstGeom>
          <a:noFill/>
        </p:spPr>
        <p:txBody>
          <a:bodyPr wrap="square" rtlCol="0">
            <a:spAutoFit/>
          </a:bodyPr>
          <a:lstStyle/>
          <a:p>
            <a:r>
              <a:rPr lang="en-GB" dirty="0">
                <a:solidFill>
                  <a:schemeClr val="accent2"/>
                </a:solidFill>
              </a:rPr>
              <a:t>Ability to add comments (recommended for each transition)</a:t>
            </a:r>
          </a:p>
        </p:txBody>
      </p:sp>
      <p:sp>
        <p:nvSpPr>
          <p:cNvPr id="25" name="Rounded Rectangle 24">
            <a:extLst>
              <a:ext uri="{FF2B5EF4-FFF2-40B4-BE49-F238E27FC236}">
                <a16:creationId xmlns:a16="http://schemas.microsoft.com/office/drawing/2014/main" id="{916225E3-6B94-B44D-89FB-4A264AC1492F}"/>
              </a:ext>
            </a:extLst>
          </p:cNvPr>
          <p:cNvSpPr/>
          <p:nvPr/>
        </p:nvSpPr>
        <p:spPr>
          <a:xfrm>
            <a:off x="3263900" y="3367562"/>
            <a:ext cx="1689100" cy="29099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8E77ABFD-BCA4-2D4D-895A-9642441E09BA}"/>
              </a:ext>
            </a:extLst>
          </p:cNvPr>
          <p:cNvCxnSpPr>
            <a:cxnSpLocks/>
          </p:cNvCxnSpPr>
          <p:nvPr/>
        </p:nvCxnSpPr>
        <p:spPr>
          <a:xfrm flipV="1">
            <a:off x="2501900" y="3563838"/>
            <a:ext cx="673100" cy="1699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C0374ACF-DDA1-5E4F-B273-06DC8FF462EC}"/>
              </a:ext>
            </a:extLst>
          </p:cNvPr>
          <p:cNvSpPr txBox="1"/>
          <p:nvPr/>
        </p:nvSpPr>
        <p:spPr>
          <a:xfrm>
            <a:off x="968834" y="3585397"/>
            <a:ext cx="1535112" cy="523220"/>
          </a:xfrm>
          <a:prstGeom prst="rect">
            <a:avLst/>
          </a:prstGeom>
          <a:noFill/>
        </p:spPr>
        <p:txBody>
          <a:bodyPr wrap="square" rtlCol="0">
            <a:spAutoFit/>
          </a:bodyPr>
          <a:lstStyle/>
          <a:p>
            <a:r>
              <a:rPr lang="en-GB" dirty="0">
                <a:solidFill>
                  <a:schemeClr val="accent2"/>
                </a:solidFill>
              </a:rPr>
              <a:t>Priority assigned to the JIRA ticket</a:t>
            </a:r>
          </a:p>
        </p:txBody>
      </p:sp>
    </p:spTree>
    <p:extLst>
      <p:ext uri="{BB962C8B-B14F-4D97-AF65-F5344CB8AC3E}">
        <p14:creationId xmlns:p14="http://schemas.microsoft.com/office/powerpoint/2010/main" val="186253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545AB-F7F9-8943-8E51-E96786B04E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3" name="Title 2">
            <a:extLst>
              <a:ext uri="{FF2B5EF4-FFF2-40B4-BE49-F238E27FC236}">
                <a16:creationId xmlns:a16="http://schemas.microsoft.com/office/drawing/2014/main" id="{EFD014DB-C3B3-0B44-BA90-69E962FD0460}"/>
              </a:ext>
            </a:extLst>
          </p:cNvPr>
          <p:cNvSpPr>
            <a:spLocks noGrp="1"/>
          </p:cNvSpPr>
          <p:nvPr>
            <p:ph type="title"/>
          </p:nvPr>
        </p:nvSpPr>
        <p:spPr/>
        <p:txBody>
          <a:bodyPr/>
          <a:lstStyle/>
          <a:p>
            <a:r>
              <a:rPr lang="en-GB" dirty="0"/>
              <a:t>Basic JIRA ticket workflow</a:t>
            </a:r>
          </a:p>
        </p:txBody>
      </p:sp>
      <p:pic>
        <p:nvPicPr>
          <p:cNvPr id="4" name="Picture 3">
            <a:extLst>
              <a:ext uri="{FF2B5EF4-FFF2-40B4-BE49-F238E27FC236}">
                <a16:creationId xmlns:a16="http://schemas.microsoft.com/office/drawing/2014/main" id="{078A38A6-BE66-744C-955D-86ABFCED0F01}"/>
              </a:ext>
            </a:extLst>
          </p:cNvPr>
          <p:cNvPicPr>
            <a:picLocks noChangeAspect="1"/>
          </p:cNvPicPr>
          <p:nvPr/>
        </p:nvPicPr>
        <p:blipFill>
          <a:blip r:embed="rId2"/>
          <a:stretch>
            <a:fillRect/>
          </a:stretch>
        </p:blipFill>
        <p:spPr>
          <a:xfrm>
            <a:off x="1461294" y="1441813"/>
            <a:ext cx="8266906" cy="4975453"/>
          </a:xfrm>
          <a:prstGeom prst="rect">
            <a:avLst/>
          </a:prstGeom>
          <a:ln>
            <a:solidFill>
              <a:schemeClr val="accent6">
                <a:lumMod val="50000"/>
              </a:schemeClr>
            </a:solidFill>
          </a:ln>
        </p:spPr>
      </p:pic>
    </p:spTree>
    <p:extLst>
      <p:ext uri="{BB962C8B-B14F-4D97-AF65-F5344CB8AC3E}">
        <p14:creationId xmlns:p14="http://schemas.microsoft.com/office/powerpoint/2010/main" val="3007590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B1DDC-F962-6042-BF93-940ECA2EDF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3" name="Title 2">
            <a:extLst>
              <a:ext uri="{FF2B5EF4-FFF2-40B4-BE49-F238E27FC236}">
                <a16:creationId xmlns:a16="http://schemas.microsoft.com/office/drawing/2014/main" id="{6718FA18-727B-9140-9A62-413EDB5E67F3}"/>
              </a:ext>
            </a:extLst>
          </p:cNvPr>
          <p:cNvSpPr>
            <a:spLocks noGrp="1"/>
          </p:cNvSpPr>
          <p:nvPr>
            <p:ph type="title"/>
          </p:nvPr>
        </p:nvSpPr>
        <p:spPr/>
        <p:txBody>
          <a:bodyPr/>
          <a:lstStyle/>
          <a:p>
            <a:r>
              <a:rPr lang="en-GB" dirty="0"/>
              <a:t>Goal: being able to monitor and report on handling of tickets</a:t>
            </a:r>
          </a:p>
        </p:txBody>
      </p:sp>
      <p:pic>
        <p:nvPicPr>
          <p:cNvPr id="4" name="Picture 3">
            <a:extLst>
              <a:ext uri="{FF2B5EF4-FFF2-40B4-BE49-F238E27FC236}">
                <a16:creationId xmlns:a16="http://schemas.microsoft.com/office/drawing/2014/main" id="{3601176B-32B0-6148-B1E6-7B64600D7FE9}"/>
              </a:ext>
            </a:extLst>
          </p:cNvPr>
          <p:cNvPicPr>
            <a:picLocks noChangeAspect="1"/>
          </p:cNvPicPr>
          <p:nvPr/>
        </p:nvPicPr>
        <p:blipFill>
          <a:blip r:embed="rId2"/>
          <a:stretch>
            <a:fillRect/>
          </a:stretch>
        </p:blipFill>
        <p:spPr>
          <a:xfrm>
            <a:off x="1502035" y="1251763"/>
            <a:ext cx="9189518" cy="5241116"/>
          </a:xfrm>
          <a:prstGeom prst="rect">
            <a:avLst/>
          </a:prstGeom>
          <a:ln>
            <a:solidFill>
              <a:schemeClr val="accent6">
                <a:lumMod val="50000"/>
              </a:schemeClr>
            </a:solidFill>
          </a:ln>
        </p:spPr>
      </p:pic>
    </p:spTree>
    <p:extLst>
      <p:ext uri="{BB962C8B-B14F-4D97-AF65-F5344CB8AC3E}">
        <p14:creationId xmlns:p14="http://schemas.microsoft.com/office/powerpoint/2010/main" val="281744377"/>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2548</TotalTime>
  <Words>1443</Words>
  <Application>Microsoft Macintosh PowerPoint</Application>
  <PresentationFormat>Custom</PresentationFormat>
  <Paragraphs>125</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Arial</vt:lpstr>
      <vt:lpstr>Inter</vt:lpstr>
      <vt:lpstr>Custom Design</vt:lpstr>
      <vt:lpstr>i4Trust – Multi-tier support</vt:lpstr>
      <vt:lpstr>Towards a sustainable i4Trust Community</vt:lpstr>
      <vt:lpstr>Multi-tier support overview </vt:lpstr>
      <vt:lpstr>Tier 0 – Self-help</vt:lpstr>
      <vt:lpstr>i4Trust Helpdesk space</vt:lpstr>
      <vt:lpstr>Managing support via trouble-ticketing system (JIRA)</vt:lpstr>
      <vt:lpstr>Managing support via trouble-ticketing system (JIRA)</vt:lpstr>
      <vt:lpstr>Basic JIRA ticket workflow</vt:lpstr>
      <vt:lpstr>Goal: being able to monitor and report on handling of tickets</vt:lpstr>
      <vt:lpstr>Notes regarding JIRA</vt:lpstr>
      <vt:lpstr>Tier 1 – Basic help resolution</vt:lpstr>
      <vt:lpstr>Tier 2 – In-depth technical or business support</vt:lpstr>
      <vt:lpstr>Tier 3 – Experts Service Support (i4Trust core partners)</vt:lpstr>
      <vt:lpstr>StackOverflow</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i4Trust - Overview</dc:title>
  <cp:lastModifiedBy>Juanjo Hierro</cp:lastModifiedBy>
  <cp:revision>14</cp:revision>
  <dcterms:modified xsi:type="dcterms:W3CDTF">2021-05-26T10:19:21Z</dcterms:modified>
</cp:coreProperties>
</file>